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77"/>
  </p:notesMasterIdLst>
  <p:sldIdLst>
    <p:sldId id="292" r:id="rId2"/>
    <p:sldId id="293" r:id="rId3"/>
    <p:sldId id="298" r:id="rId4"/>
    <p:sldId id="299" r:id="rId5"/>
    <p:sldId id="301" r:id="rId6"/>
    <p:sldId id="302" r:id="rId7"/>
    <p:sldId id="304" r:id="rId8"/>
    <p:sldId id="305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314" r:id="rId17"/>
    <p:sldId id="315" r:id="rId18"/>
    <p:sldId id="31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324" r:id="rId27"/>
    <p:sldId id="325" r:id="rId28"/>
    <p:sldId id="326" r:id="rId29"/>
    <p:sldId id="327" r:id="rId30"/>
    <p:sldId id="328" r:id="rId31"/>
    <p:sldId id="329" r:id="rId32"/>
    <p:sldId id="330" r:id="rId33"/>
    <p:sldId id="331" r:id="rId34"/>
    <p:sldId id="332" r:id="rId35"/>
    <p:sldId id="333" r:id="rId36"/>
    <p:sldId id="334" r:id="rId37"/>
    <p:sldId id="335" r:id="rId38"/>
    <p:sldId id="336" r:id="rId39"/>
    <p:sldId id="337" r:id="rId40"/>
    <p:sldId id="338" r:id="rId41"/>
    <p:sldId id="339" r:id="rId42"/>
    <p:sldId id="340" r:id="rId43"/>
    <p:sldId id="341" r:id="rId44"/>
    <p:sldId id="342" r:id="rId45"/>
    <p:sldId id="343" r:id="rId46"/>
    <p:sldId id="344" r:id="rId47"/>
    <p:sldId id="345" r:id="rId48"/>
    <p:sldId id="346" r:id="rId49"/>
    <p:sldId id="347" r:id="rId50"/>
    <p:sldId id="348" r:id="rId51"/>
    <p:sldId id="349" r:id="rId52"/>
    <p:sldId id="350" r:id="rId53"/>
    <p:sldId id="351" r:id="rId54"/>
    <p:sldId id="352" r:id="rId55"/>
    <p:sldId id="353" r:id="rId56"/>
    <p:sldId id="354" r:id="rId57"/>
    <p:sldId id="355" r:id="rId58"/>
    <p:sldId id="356" r:id="rId59"/>
    <p:sldId id="357" r:id="rId60"/>
    <p:sldId id="358" r:id="rId61"/>
    <p:sldId id="359" r:id="rId62"/>
    <p:sldId id="360" r:id="rId63"/>
    <p:sldId id="361" r:id="rId64"/>
    <p:sldId id="362" r:id="rId65"/>
    <p:sldId id="363" r:id="rId66"/>
    <p:sldId id="364" r:id="rId67"/>
    <p:sldId id="365" r:id="rId68"/>
    <p:sldId id="366" r:id="rId69"/>
    <p:sldId id="367" r:id="rId70"/>
    <p:sldId id="368" r:id="rId71"/>
    <p:sldId id="369" r:id="rId72"/>
    <p:sldId id="370" r:id="rId73"/>
    <p:sldId id="371" r:id="rId74"/>
    <p:sldId id="372" r:id="rId75"/>
    <p:sldId id="373" r:id="rId7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02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00473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6e91fd57_0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9" name="Google Shape;479;g36e91fd57_0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7050884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36ed44a44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36ed44a44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87062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6ed44a44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6ed44a44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70549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36ed44a44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36ed44a44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1574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36ed44a4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36ed44a44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1. Hard-Fork</a:t>
            </a:r>
            <a:r>
              <a:rPr lang="en-US" dirty="0" smtClean="0"/>
              <a:t> is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radical change to the protocol that makes previously invalid blocks/transactions valid (or vice-versa).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2. Soft-Fork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is software upgrade that is backward compatible with previous versions of the software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01732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36e91fd57_0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36e91fd57_0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182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/>
          <a:lstStyle/>
          <a:p>
            <a:fld id="{FD506D70-4FDC-464B-81DF-79C5C4B28E2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36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36712d49e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Google Shape;33;g36712d49e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74279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6712d49e_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36712d49e_0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71372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6aa5169d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36aa5169d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3615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6997a2ca_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6997a2ca_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5269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6e91fd57_0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6e91fd57_0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11500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6aa5169d_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6aa5169d_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adequate for most people.  Certainly not for companies/services.  So we see lots of methods to try to improve/change the tradeoff between convenience, security, availability.  Also privacy.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931855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aa5169d_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aa5169d_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99217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ef38f0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ef38f0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12344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aa5169d_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aa5169d_0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776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aa5169d_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aa5169d_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21916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aa5169d_0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aa5169d_0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7302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aa5169d_0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aa5169d_0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06543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6ef38f01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6ef38f01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94920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6ef38f01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6ef38f01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36003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6ef38f01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6ef38f01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404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36e91fd57_01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36e91fd57_01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34839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6ef38f01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6ef38f01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15372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aa5169d_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aa5169d_0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Highlight activity of stealing these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739952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6aa5169d_0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6aa5169d_0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5720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aa5169d_0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6aa5169d_0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42877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6aa5169d_0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6aa5169d_0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39081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6aa5169d_0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6aa5169d_0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285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6aa5169d_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6aa5169d_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6241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6aa5169d_0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6aa5169d_0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8161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6aa5169d_0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6aa5169d_0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20541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6aa5169d_0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6aa5169d_0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5101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6e91fd57_0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36e91fd57_07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94336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6aa5169d_0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6aa5169d_0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07645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6aa5169d_0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6aa5169d_0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03581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6aa5169d_0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6aa5169d_0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755061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6aa5169d_0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6aa5169d_0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Bank Run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496100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6aa5169d_0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6aa5169d_0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43671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aa5169d_0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aa5169d_0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806868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6aa5169d_0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6aa5169d_0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68198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6ef38f01_2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6ef38f01_2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366477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6c311a93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6c311a93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Reserve requirement in the U.S. is typically 3-10%.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6719256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6ef38f0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6ef38f0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7993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6e91fd57_0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36e91fd57_0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94887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ef38f0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ef38f0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92749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6ef38f01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6ef38f01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60307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6ef38f01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6ef38f01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959289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6ef38f01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6ef38f01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757461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6bc979ad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6bc979ad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170348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6bc979ad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6bc979ad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065026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6bc979ad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6bc979ad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864861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6bc979ad_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6bc979ad_0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582616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6bc979ad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6bc979ad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569608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6ef38f01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6ef38f01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5676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36e91fd57_0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36e91fd57_06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531754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6ef38f01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6ef38f01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10913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6ef38f01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6ef38f01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 threshold is 4 BTC-days per 1000 bytes.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0801964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6ef38f01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6ef38f01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 threshold is 4 BTC-days per 1000 bytes.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9191444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6ef38f01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6ef38f01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4456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6aa5169d_0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36aa5169d_0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908420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6aa5169d_0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6aa5169d_0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49883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36ef38f0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36ef38f0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743707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6aa5169d_0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6aa5169d_0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871483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6aa5169d_0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6aa5169d_0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85113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6aa5169d_0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36aa5169d_0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567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36e91fd57_05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36e91fd57_05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751952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6aa5169d_0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6aa5169d_0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8230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36e91fd57_0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36e91fd57_0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Also called “lightweight nodes</a:t>
            </a:r>
            <a:r>
              <a:rPr lang="en" dirty="0" smtClean="0"/>
              <a:t>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SPV “Simplied Payment Verification”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7962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36e91fd57_0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6" name="Google Shape;666;g36e91fd57_0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28813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rebuchet MS"/>
              <a:buChar char="●"/>
              <a:defRPr sz="3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○"/>
              <a:defRPr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■"/>
              <a:defRPr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■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■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9124900" y="-2575"/>
            <a:ext cx="954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9029500" y="0"/>
            <a:ext cx="954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4"/>
          <p:cNvSpPr txBox="1">
            <a:spLocks noGrp="1"/>
          </p:cNvSpPr>
          <p:nvPr>
            <p:ph type="subTitle" idx="1"/>
          </p:nvPr>
        </p:nvSpPr>
        <p:spPr>
          <a:xfrm>
            <a:off x="685800" y="1690471"/>
            <a:ext cx="7772400" cy="17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 smtClean="0"/>
              <a:t>The </a:t>
            </a:r>
            <a:r>
              <a:rPr lang="en" dirty="0"/>
              <a:t>Bitcoin network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6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Hard-coded limits in Bitcoin</a:t>
            </a:r>
            <a:endParaRPr i="1"/>
          </a:p>
        </p:txBody>
      </p:sp>
      <p:sp>
        <p:nvSpPr>
          <p:cNvPr id="674" name="Google Shape;674;p6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3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10 min. average creation time per block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1 M bytes in a block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20,000 signature operations per block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100 M </a:t>
            </a:r>
            <a:r>
              <a:rPr lang="en" i="1"/>
              <a:t>satoshis</a:t>
            </a:r>
            <a:r>
              <a:rPr lang="en"/>
              <a:t> per bitcoin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23M total bitcoins maximum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50,25,12.5... bitcoin mining reward</a:t>
            </a:r>
            <a:endParaRPr/>
          </a:p>
        </p:txBody>
      </p:sp>
      <p:sp>
        <p:nvSpPr>
          <p:cNvPr id="675" name="Google Shape;675;p60"/>
          <p:cNvSpPr/>
          <p:nvPr/>
        </p:nvSpPr>
        <p:spPr>
          <a:xfrm>
            <a:off x="7210550" y="3254950"/>
            <a:ext cx="274800" cy="895800"/>
          </a:xfrm>
          <a:prstGeom prst="righ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60"/>
          <p:cNvSpPr txBox="1"/>
          <p:nvPr/>
        </p:nvSpPr>
        <p:spPr>
          <a:xfrm>
            <a:off x="7485350" y="3059800"/>
            <a:ext cx="1525500" cy="10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affect economic balance of power too much to change now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6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Throughput limits in Bitcoin</a:t>
            </a:r>
            <a:endParaRPr i="1"/>
          </a:p>
        </p:txBody>
      </p:sp>
      <p:sp>
        <p:nvSpPr>
          <p:cNvPr id="682" name="Google Shape;682;p6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36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1 M bytes/block (10 min)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&gt;250 bytes/transaction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7 transactions/sec ☹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Compare to: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VISA: 2,000-10,000 transactions/sec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PayPal: 50-100 transaction/sec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6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Cryptographic limits in Bitcoin</a:t>
            </a:r>
            <a:endParaRPr i="1"/>
          </a:p>
        </p:txBody>
      </p:sp>
      <p:sp>
        <p:nvSpPr>
          <p:cNvPr id="688" name="Google Shape;688;p6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36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Only 1 signature algorithm (ECDSA/P256)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Hard-coded hash functions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Crypto primitives might break by 2040...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6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“Hard-forking” changes to Bitcoin</a:t>
            </a:r>
            <a:endParaRPr i="1"/>
          </a:p>
        </p:txBody>
      </p:sp>
      <p:sp>
        <p:nvSpPr>
          <p:cNvPr id="694" name="Google Shape;694;p63"/>
          <p:cNvSpPr/>
          <p:nvPr/>
        </p:nvSpPr>
        <p:spPr>
          <a:xfrm>
            <a:off x="1509000" y="1315775"/>
            <a:ext cx="726900" cy="763800"/>
          </a:xfrm>
          <a:prstGeom prst="can">
            <a:avLst>
              <a:gd name="adj" fmla="val 25000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695" name="Google Shape;695;p63"/>
          <p:cNvSpPr/>
          <p:nvPr/>
        </p:nvSpPr>
        <p:spPr>
          <a:xfrm>
            <a:off x="856875" y="3203175"/>
            <a:ext cx="726900" cy="763800"/>
          </a:xfrm>
          <a:prstGeom prst="can">
            <a:avLst>
              <a:gd name="adj" fmla="val 25000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696" name="Google Shape;696;p63"/>
          <p:cNvSpPr/>
          <p:nvPr/>
        </p:nvSpPr>
        <p:spPr>
          <a:xfrm>
            <a:off x="2871375" y="4149300"/>
            <a:ext cx="726900" cy="763800"/>
          </a:xfrm>
          <a:prstGeom prst="can">
            <a:avLst>
              <a:gd name="adj" fmla="val 25000"/>
            </a:avLst>
          </a:prstGeom>
          <a:solidFill>
            <a:srgbClr val="00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697" name="Google Shape;697;p63"/>
          <p:cNvSpPr/>
          <p:nvPr/>
        </p:nvSpPr>
        <p:spPr>
          <a:xfrm>
            <a:off x="6553600" y="1805750"/>
            <a:ext cx="726900" cy="763800"/>
          </a:xfrm>
          <a:prstGeom prst="can">
            <a:avLst>
              <a:gd name="adj" fmla="val 25000"/>
            </a:avLst>
          </a:prstGeom>
          <a:solidFill>
            <a:srgbClr val="00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  <p:sp>
        <p:nvSpPr>
          <p:cNvPr id="698" name="Google Shape;698;p63"/>
          <p:cNvSpPr/>
          <p:nvPr/>
        </p:nvSpPr>
        <p:spPr>
          <a:xfrm>
            <a:off x="4492500" y="3055950"/>
            <a:ext cx="726900" cy="763800"/>
          </a:xfrm>
          <a:prstGeom prst="can">
            <a:avLst>
              <a:gd name="adj" fmla="val 25000"/>
            </a:avLst>
          </a:prstGeom>
          <a:solidFill>
            <a:srgbClr val="00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699" name="Google Shape;699;p63"/>
          <p:cNvSpPr/>
          <p:nvPr/>
        </p:nvSpPr>
        <p:spPr>
          <a:xfrm>
            <a:off x="4810550" y="1172025"/>
            <a:ext cx="726900" cy="763800"/>
          </a:xfrm>
          <a:prstGeom prst="can">
            <a:avLst>
              <a:gd name="adj" fmla="val 25000"/>
            </a:avLst>
          </a:prstGeom>
          <a:solidFill>
            <a:srgbClr val="00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700" name="Google Shape;700;p63"/>
          <p:cNvSpPr/>
          <p:nvPr/>
        </p:nvSpPr>
        <p:spPr>
          <a:xfrm>
            <a:off x="6845175" y="3385500"/>
            <a:ext cx="726900" cy="763800"/>
          </a:xfrm>
          <a:prstGeom prst="can">
            <a:avLst>
              <a:gd name="adj" fmla="val 25000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cxnSp>
        <p:nvCxnSpPr>
          <p:cNvPr id="701" name="Google Shape;701;p63"/>
          <p:cNvCxnSpPr>
            <a:stCxn id="694" idx="3"/>
            <a:endCxn id="695" idx="1"/>
          </p:cNvCxnSpPr>
          <p:nvPr/>
        </p:nvCxnSpPr>
        <p:spPr>
          <a:xfrm flipH="1">
            <a:off x="1220250" y="2079575"/>
            <a:ext cx="652200" cy="1123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02" name="Google Shape;702;p63"/>
          <p:cNvCxnSpPr>
            <a:stCxn id="699" idx="2"/>
            <a:endCxn id="694" idx="4"/>
          </p:cNvCxnSpPr>
          <p:nvPr/>
        </p:nvCxnSpPr>
        <p:spPr>
          <a:xfrm flipH="1">
            <a:off x="2235950" y="1553925"/>
            <a:ext cx="2574600" cy="143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03" name="Google Shape;703;p63"/>
          <p:cNvCxnSpPr>
            <a:stCxn id="698" idx="2"/>
          </p:cNvCxnSpPr>
          <p:nvPr/>
        </p:nvCxnSpPr>
        <p:spPr>
          <a:xfrm flipH="1">
            <a:off x="1583700" y="3437850"/>
            <a:ext cx="2908800" cy="1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04" name="Google Shape;704;p63"/>
          <p:cNvCxnSpPr>
            <a:stCxn id="697" idx="2"/>
            <a:endCxn id="698" idx="4"/>
          </p:cNvCxnSpPr>
          <p:nvPr/>
        </p:nvCxnSpPr>
        <p:spPr>
          <a:xfrm flipH="1">
            <a:off x="5219500" y="2187650"/>
            <a:ext cx="1334100" cy="1250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05" name="Google Shape;705;p63"/>
          <p:cNvCxnSpPr>
            <a:stCxn id="697" idx="2"/>
            <a:endCxn id="699" idx="4"/>
          </p:cNvCxnSpPr>
          <p:nvPr/>
        </p:nvCxnSpPr>
        <p:spPr>
          <a:xfrm rot="10800000">
            <a:off x="5537500" y="1554050"/>
            <a:ext cx="1016100" cy="633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06" name="Google Shape;706;p63"/>
          <p:cNvCxnSpPr>
            <a:stCxn id="698" idx="3"/>
          </p:cNvCxnSpPr>
          <p:nvPr/>
        </p:nvCxnSpPr>
        <p:spPr>
          <a:xfrm flipH="1">
            <a:off x="3514950" y="3819750"/>
            <a:ext cx="1341000" cy="422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07" name="Google Shape;707;p63"/>
          <p:cNvCxnSpPr>
            <a:stCxn id="700" idx="1"/>
          </p:cNvCxnSpPr>
          <p:nvPr/>
        </p:nvCxnSpPr>
        <p:spPr>
          <a:xfrm rot="10800000">
            <a:off x="6955725" y="2569500"/>
            <a:ext cx="252900" cy="816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08" name="Google Shape;708;p63"/>
          <p:cNvCxnSpPr>
            <a:stCxn id="700" idx="2"/>
            <a:endCxn id="696" idx="4"/>
          </p:cNvCxnSpPr>
          <p:nvPr/>
        </p:nvCxnSpPr>
        <p:spPr>
          <a:xfrm flipH="1">
            <a:off x="3598275" y="3767400"/>
            <a:ext cx="3246900" cy="763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709" name="Google Shape;709;p63"/>
          <p:cNvSpPr/>
          <p:nvPr/>
        </p:nvSpPr>
        <p:spPr>
          <a:xfrm>
            <a:off x="2788050" y="2185863"/>
            <a:ext cx="726900" cy="763800"/>
          </a:xfrm>
          <a:prstGeom prst="can">
            <a:avLst>
              <a:gd name="adj" fmla="val 25000"/>
            </a:avLst>
          </a:prstGeom>
          <a:solidFill>
            <a:srgbClr val="00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  <p:cxnSp>
        <p:nvCxnSpPr>
          <p:cNvPr id="710" name="Google Shape;710;p63"/>
          <p:cNvCxnSpPr/>
          <p:nvPr/>
        </p:nvCxnSpPr>
        <p:spPr>
          <a:xfrm>
            <a:off x="2171500" y="2079475"/>
            <a:ext cx="644100" cy="487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11" name="Google Shape;711;p63"/>
          <p:cNvCxnSpPr>
            <a:stCxn id="709" idx="3"/>
          </p:cNvCxnSpPr>
          <p:nvPr/>
        </p:nvCxnSpPr>
        <p:spPr>
          <a:xfrm flipH="1">
            <a:off x="1573500" y="2949662"/>
            <a:ext cx="1578000" cy="390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12" name="Google Shape;712;p63"/>
          <p:cNvCxnSpPr>
            <a:stCxn id="699" idx="3"/>
            <a:endCxn id="709" idx="4"/>
          </p:cNvCxnSpPr>
          <p:nvPr/>
        </p:nvCxnSpPr>
        <p:spPr>
          <a:xfrm flipH="1">
            <a:off x="3515000" y="1935825"/>
            <a:ext cx="1659000" cy="631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713" name="Google Shape;713;p63"/>
          <p:cNvSpPr/>
          <p:nvPr/>
        </p:nvSpPr>
        <p:spPr>
          <a:xfrm>
            <a:off x="2382026" y="3154275"/>
            <a:ext cx="2150100" cy="8574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FF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found a nifty new block!</a:t>
            </a:r>
            <a:endParaRPr/>
          </a:p>
        </p:txBody>
      </p:sp>
      <p:sp>
        <p:nvSpPr>
          <p:cNvPr id="714" name="Google Shape;714;p63"/>
          <p:cNvSpPr txBox="1"/>
          <p:nvPr/>
        </p:nvSpPr>
        <p:spPr>
          <a:xfrm>
            <a:off x="2815600" y="4598175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24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5" name="Google Shape;715;p63"/>
          <p:cNvSpPr txBox="1"/>
          <p:nvPr/>
        </p:nvSpPr>
        <p:spPr>
          <a:xfrm>
            <a:off x="4445450" y="3502300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24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6" name="Google Shape;716;p63"/>
          <p:cNvSpPr txBox="1"/>
          <p:nvPr/>
        </p:nvSpPr>
        <p:spPr>
          <a:xfrm>
            <a:off x="2733175" y="2635625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24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7" name="Google Shape;717;p63"/>
          <p:cNvSpPr txBox="1"/>
          <p:nvPr/>
        </p:nvSpPr>
        <p:spPr>
          <a:xfrm>
            <a:off x="4716700" y="1599550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24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8" name="Google Shape;718;p63"/>
          <p:cNvSpPr txBox="1"/>
          <p:nvPr/>
        </p:nvSpPr>
        <p:spPr>
          <a:xfrm>
            <a:off x="6480075" y="2220238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24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9" name="Google Shape;719;p63"/>
          <p:cNvSpPr txBox="1"/>
          <p:nvPr/>
        </p:nvSpPr>
        <p:spPr>
          <a:xfrm>
            <a:off x="6787125" y="3835638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23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0" name="Google Shape;720;p63"/>
          <p:cNvSpPr txBox="1"/>
          <p:nvPr/>
        </p:nvSpPr>
        <p:spPr>
          <a:xfrm>
            <a:off x="780450" y="3635913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23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1" name="Google Shape;721;p63"/>
          <p:cNvSpPr txBox="1"/>
          <p:nvPr/>
        </p:nvSpPr>
        <p:spPr>
          <a:xfrm>
            <a:off x="1433500" y="1759738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23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2" name="Google Shape;722;p63"/>
          <p:cNvSpPr txBox="1"/>
          <p:nvPr/>
        </p:nvSpPr>
        <p:spPr>
          <a:xfrm>
            <a:off x="2733175" y="2665863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23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3" name="Google Shape;723;p63"/>
          <p:cNvSpPr txBox="1"/>
          <p:nvPr/>
        </p:nvSpPr>
        <p:spPr>
          <a:xfrm>
            <a:off x="4716700" y="1599538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23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4" name="Google Shape;724;p63"/>
          <p:cNvSpPr txBox="1"/>
          <p:nvPr/>
        </p:nvSpPr>
        <p:spPr>
          <a:xfrm>
            <a:off x="6480075" y="2220238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23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5" name="Google Shape;725;p63"/>
          <p:cNvSpPr txBox="1"/>
          <p:nvPr/>
        </p:nvSpPr>
        <p:spPr>
          <a:xfrm>
            <a:off x="4403150" y="3500838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23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6" name="Google Shape;726;p63"/>
          <p:cNvSpPr txBox="1"/>
          <p:nvPr/>
        </p:nvSpPr>
        <p:spPr>
          <a:xfrm>
            <a:off x="2815600" y="4598163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Block 23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7" name="Google Shape;727;p63"/>
          <p:cNvSpPr txBox="1"/>
          <p:nvPr/>
        </p:nvSpPr>
        <p:spPr>
          <a:xfrm>
            <a:off x="4904550" y="4149288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24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8" name="Google Shape;728;p63"/>
          <p:cNvSpPr txBox="1"/>
          <p:nvPr/>
        </p:nvSpPr>
        <p:spPr>
          <a:xfrm>
            <a:off x="4026000" y="3954138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24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9" name="Google Shape;729;p63"/>
          <p:cNvSpPr txBox="1"/>
          <p:nvPr/>
        </p:nvSpPr>
        <p:spPr>
          <a:xfrm>
            <a:off x="5719988" y="2782363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24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30" name="Google Shape;730;p63"/>
          <p:cNvSpPr txBox="1"/>
          <p:nvPr/>
        </p:nvSpPr>
        <p:spPr>
          <a:xfrm>
            <a:off x="1872450" y="3444688"/>
            <a:ext cx="10920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24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31" name="Google Shape;731;p63"/>
          <p:cNvSpPr/>
          <p:nvPr/>
        </p:nvSpPr>
        <p:spPr>
          <a:xfrm>
            <a:off x="7208624" y="2448875"/>
            <a:ext cx="1578000" cy="7638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FF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That’s crazy talk!!</a:t>
            </a:r>
            <a:endParaRPr/>
          </a:p>
        </p:txBody>
      </p:sp>
      <p:sp>
        <p:nvSpPr>
          <p:cNvPr id="732" name="Google Shape;732;p63"/>
          <p:cNvSpPr/>
          <p:nvPr/>
        </p:nvSpPr>
        <p:spPr>
          <a:xfrm>
            <a:off x="186499" y="2294713"/>
            <a:ext cx="1578000" cy="7638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FF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That’s crazy talk!!</a:t>
            </a:r>
            <a:endParaRPr/>
          </a:p>
        </p:txBody>
      </p:sp>
      <p:sp>
        <p:nvSpPr>
          <p:cNvPr id="733" name="Google Shape;733;p63"/>
          <p:cNvSpPr/>
          <p:nvPr/>
        </p:nvSpPr>
        <p:spPr>
          <a:xfrm>
            <a:off x="4020650" y="4523550"/>
            <a:ext cx="4490700" cy="52860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Trebuchet MS"/>
                <a:ea typeface="Trebuchet MS"/>
                <a:cs typeface="Trebuchet MS"/>
                <a:sym typeface="Trebuchet MS"/>
              </a:rPr>
              <a:t>PROBLEM:</a:t>
            </a: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 Old nodes will never catch up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10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10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10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10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 forks</a:t>
            </a:r>
            <a:endParaRPr i="1"/>
          </a:p>
        </p:txBody>
      </p:sp>
      <p:sp>
        <p:nvSpPr>
          <p:cNvPr id="739" name="Google Shape;739;p6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6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Observation: we can add new features which only </a:t>
            </a:r>
            <a:r>
              <a:rPr lang="en" i="1"/>
              <a:t>limit</a:t>
            </a:r>
            <a:r>
              <a:rPr lang="en"/>
              <a:t> the set of valid transactions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Need majority of nodes to enforce new rules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Old nodes will approve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64"/>
          <p:cNvSpPr/>
          <p:nvPr/>
        </p:nvSpPr>
        <p:spPr>
          <a:xfrm>
            <a:off x="1348100" y="4496950"/>
            <a:ext cx="5960100" cy="52860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Trebuchet MS"/>
                <a:ea typeface="Trebuchet MS"/>
                <a:cs typeface="Trebuchet MS"/>
                <a:sym typeface="Trebuchet MS"/>
              </a:rPr>
              <a:t>RISK:</a:t>
            </a: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 Old nodes might mine now-invalid blocks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733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400300"/>
            <a:ext cx="5543550" cy="171450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Lecture # 5</a:t>
            </a:r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: How to Store and Use Bitcoins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Prof. Dr.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Sufian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Hameed</a:t>
            </a:r>
            <a:endParaRPr lang="en-US" sz="20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Computer Science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FAST-NUCES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900" y="1200150"/>
            <a:ext cx="6172200" cy="1102519"/>
          </a:xfrm>
        </p:spPr>
        <p:txBody>
          <a:bodyPr/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CS-482: Introduction to </a:t>
            </a:r>
            <a:r>
              <a:rPr lang="en-US" sz="2800" smtClean="0">
                <a:latin typeface="Times New Roman" pitchFamily="18" charset="0"/>
                <a:cs typeface="Times New Roman" pitchFamily="18" charset="0"/>
              </a:rPr>
              <a:t>Blockchain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CryptoCurrency</a:t>
            </a:r>
            <a:endParaRPr lang="en-US" sz="28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523982" y="4755008"/>
            <a:ext cx="2971800" cy="3429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FAST-NUCES</a:t>
            </a:r>
            <a:endParaRPr lang="en-US" dirty="0"/>
          </a:p>
        </p:txBody>
      </p:sp>
      <p:pic>
        <p:nvPicPr>
          <p:cNvPr id="6" name="Picture 5" descr="http://study.result.pk/wp-content/uploads/2011/07/National-University-of-Computer-and-Emerging-Sciences-NUCES-300x300.pn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072" y="155396"/>
            <a:ext cx="873456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http://study.result.pk/wp-content/uploads/2011/07/National-University-of-Computer-and-Emerging-Sciences-NUCES-300x300.png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519" y="4755008"/>
            <a:ext cx="359106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0299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Simple </a:t>
            </a:r>
            <a:r>
              <a:rPr lang="en" dirty="0">
                <a:solidFill>
                  <a:schemeClr val="tx1"/>
                </a:solidFill>
              </a:rPr>
              <a:t>Local Storage</a:t>
            </a:r>
            <a:endParaRPr dirty="0">
              <a:solidFill>
                <a:schemeClr val="tx1"/>
              </a:solidFill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20029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457200" y="901225"/>
            <a:ext cx="8229600" cy="40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 spend a Bitcoin, you need to know: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* some info from the public blockchain, and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* the owner’s secret signing key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/>
              <a:t>So it’s all about key management.</a:t>
            </a:r>
            <a:endParaRPr u="sng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106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449494" y="1905106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Store and Use Bitcoins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7" name="Google Shape;47;p11"/>
          <p:cNvCxnSpPr/>
          <p:nvPr/>
        </p:nvCxnSpPr>
        <p:spPr>
          <a:xfrm>
            <a:off x="5575819" y="2243627"/>
            <a:ext cx="1362600" cy="108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48;p11"/>
          <p:cNvSpPr txBox="1"/>
          <p:nvPr/>
        </p:nvSpPr>
        <p:spPr>
          <a:xfrm>
            <a:off x="5501319" y="2339427"/>
            <a:ext cx="2214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Secret Keys</a:t>
            </a:r>
            <a:endParaRPr sz="3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70674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Bitcoin P2P network</a:t>
            </a:r>
            <a:endParaRPr i="1"/>
          </a:p>
        </p:txBody>
      </p:sp>
      <p:sp>
        <p:nvSpPr>
          <p:cNvPr id="487" name="Google Shape;487;p4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31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Ad-hoc protocol (runs on TCP port 8333)</a:t>
            </a:r>
            <a:endParaRPr/>
          </a:p>
          <a:p>
            <a:pPr marL="9144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Ad-hoc network with random topology</a:t>
            </a:r>
            <a:endParaRPr/>
          </a:p>
          <a:p>
            <a:pPr marL="9144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All nodes are equal</a:t>
            </a:r>
            <a:endParaRPr/>
          </a:p>
          <a:p>
            <a:pPr marL="9144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New nodes can join at any time</a:t>
            </a:r>
            <a:endParaRPr/>
          </a:p>
          <a:p>
            <a:pPr marL="9144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Forget non-responding nodes after 3 hr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availability: You can spend your coins.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security: Nobody else can spend your coins.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convenience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88851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body" idx="1"/>
          </p:nvPr>
        </p:nvSpPr>
        <p:spPr>
          <a:xfrm>
            <a:off x="457200" y="432125"/>
            <a:ext cx="8229600" cy="44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Simplest approach: store key in a file,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on your computer or phone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Very convenient.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 available as your device.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2400"/>
              <a:t>device lost/wiped ⇒ key lost ⇒ coins lost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 secure as your device.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</a:t>
            </a:r>
            <a:r>
              <a:rPr lang="en" sz="2400"/>
              <a:t>device compromised ⇒ key leaked ⇒ coins stolen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7100" y="1198475"/>
            <a:ext cx="2780699" cy="208552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04371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Wallet software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Keeps track of your coins, provides nice user interface.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Nice trick: use a separate address/key for each coin.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benefits privacy (looks like separate owners)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wallet can do the bookkeeping, user needn’t know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7153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Encoding addresses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Encode as text string: base58 notation</a:t>
            </a:r>
            <a:endParaRPr/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</a:t>
            </a:r>
            <a:endParaRPr sz="1800"/>
          </a:p>
          <a:p>
            <a:pPr marL="0" lvl="0" indent="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highlight>
                  <a:srgbClr val="F9F9F9"/>
                </a:highlight>
              </a:rPr>
              <a:t>123456789ABCDEFGHJKLMNPQRSTUVWXYZabcdefghijkmnopqrstuvwxyz</a:t>
            </a:r>
            <a:endParaRPr sz="1800">
              <a:highlight>
                <a:srgbClr val="F9F9F9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or use QR code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15" descr="Screen Shot 2014-08-05 at 8.07.47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8863" y="3210213"/>
            <a:ext cx="1476375" cy="1457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965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Hot </a:t>
            </a:r>
            <a:r>
              <a:rPr lang="en" dirty="0"/>
              <a:t>and Cold Storage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085887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038" y="694712"/>
            <a:ext cx="2483025" cy="24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893425" y="205975"/>
            <a:ext cx="2711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 storage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5112250" y="205975"/>
            <a:ext cx="3039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Cold storage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0250" y="1134450"/>
            <a:ext cx="2138050" cy="16035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7" name="Google Shape;87;p17"/>
          <p:cNvSpPr txBox="1"/>
          <p:nvPr/>
        </p:nvSpPr>
        <p:spPr>
          <a:xfrm>
            <a:off x="1093975" y="3100625"/>
            <a:ext cx="231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online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5630500" y="3100625"/>
            <a:ext cx="2002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offline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543600" y="4115750"/>
            <a:ext cx="2056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separate keys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0" name="Google Shape;90;p17"/>
          <p:cNvCxnSpPr/>
          <p:nvPr/>
        </p:nvCxnSpPr>
        <p:spPr>
          <a:xfrm flipH="1">
            <a:off x="2260800" y="4420550"/>
            <a:ext cx="1282800" cy="243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" name="Google Shape;91;p17"/>
          <p:cNvCxnSpPr/>
          <p:nvPr/>
        </p:nvCxnSpPr>
        <p:spPr>
          <a:xfrm rot="10800000" flipH="1">
            <a:off x="5600400" y="4399250"/>
            <a:ext cx="1110900" cy="213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" name="Google Shape;92;p17"/>
          <p:cNvCxnSpPr/>
          <p:nvPr/>
        </p:nvCxnSpPr>
        <p:spPr>
          <a:xfrm>
            <a:off x="4267900" y="6400"/>
            <a:ext cx="106800" cy="386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3" name="Google Shape;93;p17"/>
          <p:cNvSpPr txBox="1"/>
          <p:nvPr/>
        </p:nvSpPr>
        <p:spPr>
          <a:xfrm>
            <a:off x="1093975" y="3658550"/>
            <a:ext cx="231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convenient but risky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5785275" y="3658550"/>
            <a:ext cx="2002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archival but safer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6874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645" y="694705"/>
            <a:ext cx="1564500" cy="156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893425" y="205975"/>
            <a:ext cx="2711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 storage</a:t>
            </a: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5112250" y="205975"/>
            <a:ext cx="3039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Cold storage</a:t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7875" y="1113100"/>
            <a:ext cx="1282800" cy="962107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3" name="Google Shape;103;p18"/>
          <p:cNvSpPr txBox="1"/>
          <p:nvPr/>
        </p:nvSpPr>
        <p:spPr>
          <a:xfrm>
            <a:off x="1093975" y="2132363"/>
            <a:ext cx="231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online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5630500" y="2075200"/>
            <a:ext cx="2002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offline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05" name="Google Shape;105;p18"/>
          <p:cNvCxnSpPr/>
          <p:nvPr/>
        </p:nvCxnSpPr>
        <p:spPr>
          <a:xfrm>
            <a:off x="4267900" y="6400"/>
            <a:ext cx="149400" cy="5121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6" name="Google Shape;106;p18"/>
          <p:cNvSpPr txBox="1"/>
          <p:nvPr/>
        </p:nvSpPr>
        <p:spPr>
          <a:xfrm>
            <a:off x="582625" y="3282025"/>
            <a:ext cx="2571300" cy="4572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hot secret key(s)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5835400" y="3282025"/>
            <a:ext cx="2659800" cy="4572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cold secret key(s)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538375" y="4031925"/>
            <a:ext cx="2659800" cy="4572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cold address(es)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5879650" y="3978575"/>
            <a:ext cx="2571300" cy="4572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hot address(es)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10" name="Google Shape;110;p18"/>
          <p:cNvCxnSpPr/>
          <p:nvPr/>
        </p:nvCxnSpPr>
        <p:spPr>
          <a:xfrm>
            <a:off x="3318300" y="3868850"/>
            <a:ext cx="2347200" cy="10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11" name="Google Shape;111;p18"/>
          <p:cNvSpPr txBox="1"/>
          <p:nvPr/>
        </p:nvSpPr>
        <p:spPr>
          <a:xfrm>
            <a:off x="3766425" y="3358300"/>
            <a:ext cx="12828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payments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421506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308" y="705367"/>
            <a:ext cx="4166450" cy="416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893425" y="205975"/>
            <a:ext cx="2711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 storage</a:t>
            </a:r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5112250" y="205975"/>
            <a:ext cx="3039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Cold storage</a:t>
            </a:r>
            <a:endParaRPr/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7875" y="1113100"/>
            <a:ext cx="1282800" cy="962107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0" name="Google Shape;120;p19"/>
          <p:cNvSpPr txBox="1"/>
          <p:nvPr/>
        </p:nvSpPr>
        <p:spPr>
          <a:xfrm>
            <a:off x="1093975" y="2132363"/>
            <a:ext cx="231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online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1" name="Google Shape;121;p19"/>
          <p:cNvCxnSpPr/>
          <p:nvPr/>
        </p:nvCxnSpPr>
        <p:spPr>
          <a:xfrm>
            <a:off x="4267900" y="6400"/>
            <a:ext cx="149400" cy="5121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22" name="Google Shape;122;p19"/>
          <p:cNvSpPr txBox="1"/>
          <p:nvPr/>
        </p:nvSpPr>
        <p:spPr>
          <a:xfrm>
            <a:off x="582625" y="3282025"/>
            <a:ext cx="2571300" cy="4572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hot secret key(s)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538375" y="4031925"/>
            <a:ext cx="2659800" cy="4572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cold address(es)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4" name="Google Shape;124;p19"/>
          <p:cNvCxnSpPr/>
          <p:nvPr/>
        </p:nvCxnSpPr>
        <p:spPr>
          <a:xfrm>
            <a:off x="3318300" y="3868850"/>
            <a:ext cx="2347200" cy="10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5" name="Google Shape;125;p19"/>
          <p:cNvSpPr txBox="1"/>
          <p:nvPr/>
        </p:nvSpPr>
        <p:spPr>
          <a:xfrm>
            <a:off x="3766425" y="3358300"/>
            <a:ext cx="12828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payments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5593225" y="4670788"/>
            <a:ext cx="231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offline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568943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457200" y="526750"/>
            <a:ext cx="8229600" cy="43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Problem: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1800"/>
              <a:t>Want to use a new address (and key) for each coin sent to cold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	But how can hot wallet learn new addresses if cold wallet is offline?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Awkward solution: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1800"/>
              <a:t>Generate a big batch of addresses/keys, transfer to hot beforehand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Better solution: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1800"/>
              <a:t>Hierarchical wallet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8868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457200" y="292500"/>
            <a:ext cx="82296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Regular key generation: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7" name="Google Shape;137;p21"/>
          <p:cNvSpPr txBox="1"/>
          <p:nvPr/>
        </p:nvSpPr>
        <p:spPr>
          <a:xfrm>
            <a:off x="451100" y="2635125"/>
            <a:ext cx="15561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generateKeys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2835450" y="1799850"/>
            <a:ext cx="1090200" cy="45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2745150" y="3410325"/>
            <a:ext cx="1440600" cy="45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private 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40" name="Google Shape;140;p21"/>
          <p:cNvCxnSpPr/>
          <p:nvPr/>
        </p:nvCxnSpPr>
        <p:spPr>
          <a:xfrm rot="10800000" flipH="1">
            <a:off x="1975050" y="2257050"/>
            <a:ext cx="860400" cy="393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1" name="Google Shape;141;p21"/>
          <p:cNvCxnSpPr/>
          <p:nvPr/>
        </p:nvCxnSpPr>
        <p:spPr>
          <a:xfrm>
            <a:off x="2065350" y="3092325"/>
            <a:ext cx="679800" cy="3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42866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0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431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Race conditions</a:t>
            </a:r>
            <a:endParaRPr i="1"/>
          </a:p>
        </p:txBody>
      </p:sp>
      <p:sp>
        <p:nvSpPr>
          <p:cNvPr id="610" name="Google Shape;610;p5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3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Transactions or blocks may </a:t>
            </a:r>
            <a:r>
              <a:rPr lang="en" i="1"/>
              <a:t>conflict</a:t>
            </a:r>
            <a:endParaRPr i="1"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Default behavior: accept what you hear first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Network position matters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Miners may implement other logic!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50"/>
          <p:cNvSpPr/>
          <p:nvPr/>
        </p:nvSpPr>
        <p:spPr>
          <a:xfrm>
            <a:off x="1891975" y="3480075"/>
            <a:ext cx="3127800" cy="355200"/>
          </a:xfrm>
          <a:prstGeom prst="wedgeRectCallout">
            <a:avLst>
              <a:gd name="adj1" fmla="val -21430"/>
              <a:gd name="adj2" fmla="val -94989"/>
            </a:avLst>
          </a:prstGeom>
          <a:solidFill>
            <a:srgbClr val="A4C2F4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Stay tune for our lecture on mining!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xfrm>
            <a:off x="457200" y="292500"/>
            <a:ext cx="82296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Hierarchical key generation: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7" name="Google Shape;147;p22"/>
          <p:cNvSpPr txBox="1"/>
          <p:nvPr/>
        </p:nvSpPr>
        <p:spPr>
          <a:xfrm>
            <a:off x="329225" y="2711325"/>
            <a:ext cx="20391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generateKeysHier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3228725" y="16060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 info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3053525" y="3486525"/>
            <a:ext cx="14406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private 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 info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0" name="Google Shape;150;p22"/>
          <p:cNvCxnSpPr/>
          <p:nvPr/>
        </p:nvCxnSpPr>
        <p:spPr>
          <a:xfrm rot="10800000" flipH="1">
            <a:off x="2368325" y="2333250"/>
            <a:ext cx="860400" cy="393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1" name="Google Shape;151;p22"/>
          <p:cNvCxnSpPr/>
          <p:nvPr/>
        </p:nvCxnSpPr>
        <p:spPr>
          <a:xfrm>
            <a:off x="2368325" y="3168525"/>
            <a:ext cx="679800" cy="3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2" name="Google Shape;152;p22"/>
          <p:cNvSpPr txBox="1"/>
          <p:nvPr/>
        </p:nvSpPr>
        <p:spPr>
          <a:xfrm>
            <a:off x="5069575" y="1755775"/>
            <a:ext cx="11964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genAddr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3" name="Google Shape;153;p22"/>
          <p:cNvCxnSpPr>
            <a:stCxn id="148" idx="3"/>
            <a:endCxn id="152" idx="1"/>
          </p:cNvCxnSpPr>
          <p:nvPr/>
        </p:nvCxnSpPr>
        <p:spPr>
          <a:xfrm>
            <a:off x="4318925" y="1969675"/>
            <a:ext cx="750600" cy="147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22"/>
          <p:cNvSpPr txBox="1"/>
          <p:nvPr/>
        </p:nvSpPr>
        <p:spPr>
          <a:xfrm>
            <a:off x="5069575" y="3621525"/>
            <a:ext cx="11964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5" name="Google Shape;155;p22"/>
          <p:cNvCxnSpPr/>
          <p:nvPr/>
        </p:nvCxnSpPr>
        <p:spPr>
          <a:xfrm rot="10800000" flipH="1">
            <a:off x="4494125" y="3831375"/>
            <a:ext cx="550500" cy="114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6" name="Google Shape;156;p22"/>
          <p:cNvSpPr txBox="1"/>
          <p:nvPr/>
        </p:nvSpPr>
        <p:spPr>
          <a:xfrm>
            <a:off x="4860125" y="717725"/>
            <a:ext cx="484500" cy="393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7" name="Google Shape;157;p22"/>
          <p:cNvCxnSpPr/>
          <p:nvPr/>
        </p:nvCxnSpPr>
        <p:spPr>
          <a:xfrm>
            <a:off x="5163125" y="1110725"/>
            <a:ext cx="136500" cy="6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8" name="Google Shape;158;p22"/>
          <p:cNvSpPr txBox="1"/>
          <p:nvPr/>
        </p:nvSpPr>
        <p:spPr>
          <a:xfrm>
            <a:off x="7130050" y="16060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lang="en" sz="1800" baseline="30000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9" name="Google Shape;159;p22"/>
          <p:cNvCxnSpPr>
            <a:endCxn id="158" idx="1"/>
          </p:cNvCxnSpPr>
          <p:nvPr/>
        </p:nvCxnSpPr>
        <p:spPr>
          <a:xfrm rot="10800000" flipH="1">
            <a:off x="6266050" y="1969675"/>
            <a:ext cx="864000" cy="7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0" name="Google Shape;160;p22"/>
          <p:cNvSpPr txBox="1"/>
          <p:nvPr/>
        </p:nvSpPr>
        <p:spPr>
          <a:xfrm>
            <a:off x="7130050" y="34734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lang="en" sz="1800" baseline="30000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61" name="Google Shape;161;p22"/>
          <p:cNvCxnSpPr/>
          <p:nvPr/>
        </p:nvCxnSpPr>
        <p:spPr>
          <a:xfrm rot="10800000" flipH="1">
            <a:off x="6266050" y="3846525"/>
            <a:ext cx="864000" cy="7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2" name="Google Shape;162;p22"/>
          <p:cNvSpPr txBox="1"/>
          <p:nvPr/>
        </p:nvSpPr>
        <p:spPr>
          <a:xfrm>
            <a:off x="4860125" y="4629675"/>
            <a:ext cx="484500" cy="393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63" name="Google Shape;163;p22"/>
          <p:cNvCxnSpPr/>
          <p:nvPr/>
        </p:nvCxnSpPr>
        <p:spPr>
          <a:xfrm rot="10800000" flipH="1">
            <a:off x="5331350" y="4086400"/>
            <a:ext cx="116700" cy="531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4" name="Google Shape;164;p22"/>
          <p:cNvSpPr txBox="1"/>
          <p:nvPr/>
        </p:nvSpPr>
        <p:spPr>
          <a:xfrm>
            <a:off x="1688675" y="1115775"/>
            <a:ext cx="2039100" cy="4572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doesn’t leak keys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525780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/>
          <p:nvPr/>
        </p:nvSpPr>
        <p:spPr>
          <a:xfrm>
            <a:off x="-25" y="0"/>
            <a:ext cx="9024300" cy="29571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3"/>
          <p:cNvSpPr/>
          <p:nvPr/>
        </p:nvSpPr>
        <p:spPr>
          <a:xfrm>
            <a:off x="0" y="1755775"/>
            <a:ext cx="3367200" cy="1096800"/>
          </a:xfrm>
          <a:prstGeom prst="rtTriangle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3"/>
          <p:cNvSpPr/>
          <p:nvPr/>
        </p:nvSpPr>
        <p:spPr>
          <a:xfrm>
            <a:off x="0" y="2837475"/>
            <a:ext cx="9024300" cy="23061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3"/>
          <p:cNvSpPr txBox="1"/>
          <p:nvPr/>
        </p:nvSpPr>
        <p:spPr>
          <a:xfrm>
            <a:off x="329225" y="2711325"/>
            <a:ext cx="20391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generateKeysHier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3228725" y="16060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 info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3053525" y="3486525"/>
            <a:ext cx="14406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private 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 info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75" name="Google Shape;175;p23"/>
          <p:cNvCxnSpPr/>
          <p:nvPr/>
        </p:nvCxnSpPr>
        <p:spPr>
          <a:xfrm rot="10800000" flipH="1">
            <a:off x="2368325" y="2333250"/>
            <a:ext cx="860400" cy="393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6" name="Google Shape;176;p23"/>
          <p:cNvCxnSpPr/>
          <p:nvPr/>
        </p:nvCxnSpPr>
        <p:spPr>
          <a:xfrm>
            <a:off x="2368325" y="3168525"/>
            <a:ext cx="679800" cy="3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7" name="Google Shape;177;p23"/>
          <p:cNvSpPr txBox="1"/>
          <p:nvPr/>
        </p:nvSpPr>
        <p:spPr>
          <a:xfrm>
            <a:off x="5069575" y="1755775"/>
            <a:ext cx="11964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genAddr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78" name="Google Shape;178;p23"/>
          <p:cNvCxnSpPr>
            <a:stCxn id="173" idx="3"/>
            <a:endCxn id="177" idx="1"/>
          </p:cNvCxnSpPr>
          <p:nvPr/>
        </p:nvCxnSpPr>
        <p:spPr>
          <a:xfrm>
            <a:off x="4318925" y="1969675"/>
            <a:ext cx="750600" cy="147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" name="Google Shape;179;p23"/>
          <p:cNvSpPr txBox="1"/>
          <p:nvPr/>
        </p:nvSpPr>
        <p:spPr>
          <a:xfrm>
            <a:off x="5069575" y="3621525"/>
            <a:ext cx="11964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0" name="Google Shape;180;p23"/>
          <p:cNvCxnSpPr/>
          <p:nvPr/>
        </p:nvCxnSpPr>
        <p:spPr>
          <a:xfrm rot="10800000" flipH="1">
            <a:off x="4494125" y="3831375"/>
            <a:ext cx="550500" cy="114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3"/>
          <p:cNvSpPr txBox="1"/>
          <p:nvPr/>
        </p:nvSpPr>
        <p:spPr>
          <a:xfrm>
            <a:off x="4860125" y="717725"/>
            <a:ext cx="484500" cy="393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2" name="Google Shape;182;p23"/>
          <p:cNvCxnSpPr/>
          <p:nvPr/>
        </p:nvCxnSpPr>
        <p:spPr>
          <a:xfrm>
            <a:off x="5163125" y="1110725"/>
            <a:ext cx="136500" cy="6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3" name="Google Shape;183;p23"/>
          <p:cNvSpPr txBox="1"/>
          <p:nvPr/>
        </p:nvSpPr>
        <p:spPr>
          <a:xfrm>
            <a:off x="7130050" y="16060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lang="en" sz="1800" baseline="30000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4" name="Google Shape;184;p23"/>
          <p:cNvCxnSpPr>
            <a:endCxn id="183" idx="1"/>
          </p:cNvCxnSpPr>
          <p:nvPr/>
        </p:nvCxnSpPr>
        <p:spPr>
          <a:xfrm rot="10800000" flipH="1">
            <a:off x="6266050" y="1969675"/>
            <a:ext cx="864000" cy="7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5" name="Google Shape;185;p23"/>
          <p:cNvSpPr txBox="1"/>
          <p:nvPr/>
        </p:nvSpPr>
        <p:spPr>
          <a:xfrm>
            <a:off x="7130050" y="34734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lang="en" sz="1800" baseline="30000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6" name="Google Shape;186;p23"/>
          <p:cNvCxnSpPr/>
          <p:nvPr/>
        </p:nvCxnSpPr>
        <p:spPr>
          <a:xfrm rot="10800000" flipH="1">
            <a:off x="6266050" y="3846525"/>
            <a:ext cx="864000" cy="7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7" name="Google Shape;187;p23"/>
          <p:cNvSpPr txBox="1"/>
          <p:nvPr/>
        </p:nvSpPr>
        <p:spPr>
          <a:xfrm>
            <a:off x="4860125" y="4629675"/>
            <a:ext cx="484500" cy="393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8" name="Google Shape;188;p23"/>
          <p:cNvCxnSpPr/>
          <p:nvPr/>
        </p:nvCxnSpPr>
        <p:spPr>
          <a:xfrm rot="10800000" flipH="1">
            <a:off x="5331350" y="4086400"/>
            <a:ext cx="116700" cy="531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9" name="Google Shape;189;p23"/>
          <p:cNvSpPr/>
          <p:nvPr/>
        </p:nvSpPr>
        <p:spPr>
          <a:xfrm>
            <a:off x="-14975" y="1759950"/>
            <a:ext cx="9039250" cy="1092500"/>
          </a:xfrm>
          <a:custGeom>
            <a:avLst/>
            <a:gdLst/>
            <a:ahLst/>
            <a:cxnLst/>
            <a:rect l="l" t="t" r="r" b="b"/>
            <a:pathLst>
              <a:path w="361570" h="43700" extrusionOk="0">
                <a:moveTo>
                  <a:pt x="361570" y="43101"/>
                </a:moveTo>
                <a:lnTo>
                  <a:pt x="134092" y="4370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0" name="Google Shape;190;p23"/>
          <p:cNvSpPr txBox="1"/>
          <p:nvPr/>
        </p:nvSpPr>
        <p:spPr>
          <a:xfrm>
            <a:off x="191600" y="202600"/>
            <a:ext cx="1293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u="sng">
                <a:latin typeface="Trebuchet MS"/>
                <a:ea typeface="Trebuchet MS"/>
                <a:cs typeface="Trebuchet MS"/>
                <a:sym typeface="Trebuchet MS"/>
              </a:rPr>
              <a:t>hot side</a:t>
            </a:r>
            <a:endParaRPr sz="2400" i="1" u="sng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191600" y="4565475"/>
            <a:ext cx="151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u="sng">
                <a:latin typeface="Trebuchet MS"/>
                <a:ea typeface="Trebuchet MS"/>
                <a:cs typeface="Trebuchet MS"/>
                <a:sym typeface="Trebuchet MS"/>
              </a:rPr>
              <a:t>cold side</a:t>
            </a:r>
            <a:endParaRPr sz="2400" i="1" u="sng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88486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store cold info</a:t>
            </a:r>
            <a:endParaRPr/>
          </a:p>
        </p:txBody>
      </p:sp>
      <p:sp>
        <p:nvSpPr>
          <p:cNvPr id="197" name="Google Shape;197;p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(1) Info stored in device, device locked in a safe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(2) “Brain wallet”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   encrypt info under passphrase that user remembers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(3) Paper wallet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	    print info on paper, 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         lock up the paper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(4) In “tamperproof” device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device will sign things for you, but won’t divulge keys 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6393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Splitting </a:t>
            </a:r>
            <a:r>
              <a:rPr lang="en" dirty="0">
                <a:solidFill>
                  <a:schemeClr val="tx1"/>
                </a:solidFill>
              </a:rPr>
              <a:t>and Sharing Keys</a:t>
            </a:r>
            <a:endParaRPr dirty="0">
              <a:solidFill>
                <a:schemeClr val="tx1"/>
              </a:solidFill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60362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Secret sharing</a:t>
            </a:r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Good: Store shares separately, adversary must </a:t>
            </a:r>
            <a:endParaRPr sz="2400"/>
          </a:p>
          <a:p>
            <a:pPr marL="4572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compromise several shares to get the key.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Bad: To sign, need to bring shares together, </a:t>
            </a:r>
            <a:endParaRPr sz="2400"/>
          </a:p>
          <a:p>
            <a:pPr marL="4572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reconstruct the key.     ⇐ vulnerable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74562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Multi-sig</a:t>
            </a:r>
            <a:endParaRPr/>
          </a:p>
        </p:txBody>
      </p:sp>
      <p:sp>
        <p:nvSpPr>
          <p:cNvPr id="252" name="Google Shape;252;p3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Recall multi-sig from Lecture 3.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Lets you keep shares apart, approve transaction without reconstructing key at any point.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0235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258" name="Google Shape;258;p3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Andrew, Arvind, Ed, and Joseph are co-workers.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Their company has lots of Bitcoins.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Each of the four generates a key-pair, </a:t>
            </a:r>
            <a:endParaRPr sz="2400"/>
          </a:p>
          <a:p>
            <a:pPr marL="4572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puts secret key in a safe, private, offline place.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The company’s cold-stored coins use multi-sig, so that three of the four keys must sign to release a coin.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9139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Online </a:t>
            </a:r>
            <a:r>
              <a:rPr lang="en" dirty="0">
                <a:solidFill>
                  <a:schemeClr val="tx1"/>
                </a:solidFill>
              </a:rPr>
              <a:t>Wallets and Exchanges</a:t>
            </a:r>
            <a:endParaRPr dirty="0">
              <a:solidFill>
                <a:schemeClr val="tx1"/>
              </a:solidFill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493719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wallet</a:t>
            </a:r>
            <a:endParaRPr/>
          </a:p>
        </p:txBody>
      </p:sp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like a local wallet 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but “in the cloud”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runs in your browser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site sends code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site stores keys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you log in to access wallet</a:t>
            </a:r>
            <a:endParaRPr sz="2400"/>
          </a:p>
          <a:p>
            <a:pPr marL="4572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70" name="Google Shape;2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125" y="1200150"/>
            <a:ext cx="5006650" cy="2391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90975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wallet tradeoffs</a:t>
            </a:r>
            <a:endParaRPr/>
          </a:p>
        </p:txBody>
      </p:sp>
      <p:sp>
        <p:nvSpPr>
          <p:cNvPr id="276" name="Google Shape;276;p3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convenient: nothing to install, works on multiple devices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but security worries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vulnerable if site is malicious or compromised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ideally, site is run by security professionals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2596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51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431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propagation nearly identical</a:t>
            </a:r>
            <a:endParaRPr i="1"/>
          </a:p>
        </p:txBody>
      </p:sp>
      <p:sp>
        <p:nvSpPr>
          <p:cNvPr id="617" name="Google Shape;617;p5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3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Relay a new block when you hear it if:</a:t>
            </a: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Block meets the hash target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Block has all valid transactions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Run </a:t>
            </a:r>
            <a:r>
              <a:rPr lang="en" i="1"/>
              <a:t>all</a:t>
            </a:r>
            <a:r>
              <a:rPr lang="en"/>
              <a:t> scripts, even if you wouldn’t relay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Block builds on current longest chain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Avoid forks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51"/>
          <p:cNvSpPr txBox="1"/>
          <p:nvPr/>
        </p:nvSpPr>
        <p:spPr>
          <a:xfrm>
            <a:off x="4398250" y="3818525"/>
            <a:ext cx="3321600" cy="681000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Sanity check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Also may be ignored...</a:t>
            </a:r>
            <a:endParaRPr sz="1800"/>
          </a:p>
        </p:txBody>
      </p:sp>
      <p:cxnSp>
        <p:nvCxnSpPr>
          <p:cNvPr id="619" name="Google Shape;619;p51"/>
          <p:cNvCxnSpPr/>
          <p:nvPr/>
        </p:nvCxnSpPr>
        <p:spPr>
          <a:xfrm rot="10800000">
            <a:off x="3146775" y="3882875"/>
            <a:ext cx="1095000" cy="340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Bank-like services</a:t>
            </a:r>
            <a:endParaRPr/>
          </a:p>
        </p:txBody>
      </p:sp>
      <p:sp>
        <p:nvSpPr>
          <p:cNvPr id="282" name="Google Shape;282;p3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you give the bank money (a “deposit”)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bank promises to pay you back later, on demand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bank doesn’t actually keep your money in the back room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1800"/>
              <a:t>typically, bank invests the money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	keeps some around to meet withdrawals (“fractional reserve”)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8203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Bitcoin Exchanges</a:t>
            </a:r>
            <a:endParaRPr/>
          </a:p>
        </p:txBody>
      </p:sp>
      <p:sp>
        <p:nvSpPr>
          <p:cNvPr id="288" name="Google Shape;288;p36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accept deposits of Bitcoins and fiat currency ($, </a:t>
            </a: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€, …)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	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</a:rPr>
              <a:t>promise to pay back on demand</a:t>
            </a:r>
            <a:endParaRPr sz="1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lets customers: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	make and receive Bitcoin payments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	buy/sell Bitcoins for fiat currency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		typically, match up BTC buyer with BTC seller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5999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34603"/>
            <a:ext cx="8049680" cy="233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27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87" y="634603"/>
            <a:ext cx="7789025" cy="343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58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when you buy BTC</a:t>
            </a:r>
            <a:endParaRPr/>
          </a:p>
        </p:txBody>
      </p:sp>
      <p:sp>
        <p:nvSpPr>
          <p:cNvPr id="294" name="Google Shape;294;p37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suppose my account at Exchange holds $5000 + 3 BTC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I use Exchange to buy 2 BTC for $580 each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result: my account holds $3840 + 5 BTC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note: no BTC transaction appears on the blockchain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only effect: Exchange is making a different promise now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7335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Exchanges: Pros and Cons</a:t>
            </a:r>
            <a:endParaRPr/>
          </a:p>
        </p:txBody>
      </p:sp>
      <p:sp>
        <p:nvSpPr>
          <p:cNvPr id="300" name="Google Shape;300;p38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pro:  connects BTC economy to fiat currency economy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easy to transfer value back and forth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con: risk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same kinds of risks as banks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0776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000" y="329413"/>
            <a:ext cx="6920800" cy="4484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1917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"/>
          <p:cNvSpPr txBox="1"/>
          <p:nvPr/>
        </p:nvSpPr>
        <p:spPr>
          <a:xfrm>
            <a:off x="3332225" y="4338325"/>
            <a:ext cx="162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Charles Ponzi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11" name="Google Shape;3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8200" y="433125"/>
            <a:ext cx="2909849" cy="39052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978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025" y="328000"/>
            <a:ext cx="5322975" cy="458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721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42" descr="Screen Shot 2014-07-29 at 10.12.11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023" y="0"/>
            <a:ext cx="8339953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8623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big is the network?</a:t>
            </a:r>
            <a:endParaRPr i="1"/>
          </a:p>
        </p:txBody>
      </p:sp>
      <p:sp>
        <p:nvSpPr>
          <p:cNvPr id="631" name="Google Shape;631;p5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31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Impossible to measure exactly</a:t>
            </a:r>
            <a:endParaRPr/>
          </a:p>
          <a:p>
            <a:pPr marL="9144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Estimates-up to 1M IP addresses/month</a:t>
            </a:r>
            <a:endParaRPr/>
          </a:p>
          <a:p>
            <a:pPr marL="9144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Only about 5-10k “full nodes”</a:t>
            </a:r>
            <a:endParaRPr/>
          </a:p>
          <a:p>
            <a:pPr marL="18288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Permanently connected</a:t>
            </a:r>
            <a:endParaRPr/>
          </a:p>
          <a:p>
            <a:pPr marL="18288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Fully-validate</a:t>
            </a:r>
            <a:endParaRPr/>
          </a:p>
          <a:p>
            <a:pPr marL="9144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This number may be dropping!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693101" cy="6459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945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Bank Regulation</a:t>
            </a:r>
            <a:endParaRPr/>
          </a:p>
        </p:txBody>
      </p:sp>
      <p:sp>
        <p:nvSpPr>
          <p:cNvPr id="332" name="Google Shape;332;p44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for traditional banks, government typically: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imposes minimum reserve requirements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	</a:t>
            </a:r>
            <a:r>
              <a:rPr lang="en" sz="1800"/>
              <a:t>must hold some fraction of deposits in reserve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regulates behavior, investments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insures depositors against losses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acts as lender of last resort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95433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Proof of Reserve</a:t>
            </a:r>
            <a:endParaRPr/>
          </a:p>
        </p:txBody>
      </p:sp>
      <p:sp>
        <p:nvSpPr>
          <p:cNvPr id="338" name="Google Shape;338;p45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Bitcoin exchange can prove it has fractional reserve.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fraction can be 100%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Prove how much reserve you’re holding: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publish valid payment-to-self of that amount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sign a challenge string with the same private key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Prove how many demand deposits you hold: ...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9961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6"/>
          <p:cNvSpPr txBox="1">
            <a:spLocks noGrp="1"/>
          </p:cNvSpPr>
          <p:nvPr>
            <p:ph type="body" idx="1"/>
          </p:nvPr>
        </p:nvSpPr>
        <p:spPr>
          <a:xfrm>
            <a:off x="457200" y="128900"/>
            <a:ext cx="82296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Merkle tree with subtree totals</a:t>
            </a:r>
            <a:endParaRPr/>
          </a:p>
        </p:txBody>
      </p:sp>
      <p:sp>
        <p:nvSpPr>
          <p:cNvPr id="344" name="Google Shape;344;p46"/>
          <p:cNvSpPr txBox="1"/>
          <p:nvPr/>
        </p:nvSpPr>
        <p:spPr>
          <a:xfrm>
            <a:off x="3533175" y="14065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5" name="Google Shape;345;p46"/>
          <p:cNvSpPr txBox="1"/>
          <p:nvPr/>
        </p:nvSpPr>
        <p:spPr>
          <a:xfrm>
            <a:off x="1730100" y="22922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6" name="Google Shape;346;p46"/>
          <p:cNvSpPr txBox="1"/>
          <p:nvPr/>
        </p:nvSpPr>
        <p:spPr>
          <a:xfrm>
            <a:off x="5641025" y="22922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7" name="Google Shape;347;p46"/>
          <p:cNvSpPr/>
          <p:nvPr/>
        </p:nvSpPr>
        <p:spPr>
          <a:xfrm>
            <a:off x="2388775" y="1673250"/>
            <a:ext cx="1555475" cy="622200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48" name="Google Shape;348;p46"/>
          <p:cNvSpPr/>
          <p:nvPr/>
        </p:nvSpPr>
        <p:spPr>
          <a:xfrm flipH="1">
            <a:off x="4588615" y="1673250"/>
            <a:ext cx="1677735" cy="622200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49" name="Google Shape;349;p46"/>
          <p:cNvSpPr txBox="1"/>
          <p:nvPr/>
        </p:nvSpPr>
        <p:spPr>
          <a:xfrm>
            <a:off x="682550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0" name="Google Shape;350;p46"/>
          <p:cNvSpPr txBox="1"/>
          <p:nvPr/>
        </p:nvSpPr>
        <p:spPr>
          <a:xfrm>
            <a:off x="2834850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1" name="Google Shape;351;p46"/>
          <p:cNvSpPr txBox="1"/>
          <p:nvPr/>
        </p:nvSpPr>
        <p:spPr>
          <a:xfrm>
            <a:off x="4687175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2" name="Google Shape;352;p46"/>
          <p:cNvSpPr txBox="1"/>
          <p:nvPr/>
        </p:nvSpPr>
        <p:spPr>
          <a:xfrm>
            <a:off x="6772800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3" name="Google Shape;353;p46"/>
          <p:cNvSpPr/>
          <p:nvPr/>
        </p:nvSpPr>
        <p:spPr>
          <a:xfrm>
            <a:off x="1366600" y="2547850"/>
            <a:ext cx="765916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54" name="Google Shape;354;p46"/>
          <p:cNvSpPr/>
          <p:nvPr/>
        </p:nvSpPr>
        <p:spPr>
          <a:xfrm flipH="1">
            <a:off x="2785154" y="2535175"/>
            <a:ext cx="748028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55" name="Google Shape;355;p46"/>
          <p:cNvSpPr/>
          <p:nvPr/>
        </p:nvSpPr>
        <p:spPr>
          <a:xfrm>
            <a:off x="5265550" y="2547850"/>
            <a:ext cx="765916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56" name="Google Shape;356;p46"/>
          <p:cNvSpPr/>
          <p:nvPr/>
        </p:nvSpPr>
        <p:spPr>
          <a:xfrm flipH="1">
            <a:off x="6704053" y="2547850"/>
            <a:ext cx="748028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357" name="Google Shape;357;p46"/>
          <p:cNvGrpSpPr/>
          <p:nvPr/>
        </p:nvGrpSpPr>
        <p:grpSpPr>
          <a:xfrm>
            <a:off x="579400" y="3484275"/>
            <a:ext cx="1600400" cy="1479150"/>
            <a:chOff x="579400" y="3484275"/>
            <a:chExt cx="1600400" cy="1479150"/>
          </a:xfrm>
        </p:grpSpPr>
        <p:sp>
          <p:nvSpPr>
            <p:cNvPr id="358" name="Google Shape;358;p46"/>
            <p:cNvSpPr/>
            <p:nvPr/>
          </p:nvSpPr>
          <p:spPr>
            <a:xfrm>
              <a:off x="5794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user1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59" name="Google Shape;359;p46"/>
            <p:cNvCxnSpPr/>
            <p:nvPr/>
          </p:nvCxnSpPr>
          <p:spPr>
            <a:xfrm flipH="1">
              <a:off x="921900" y="3484275"/>
              <a:ext cx="177900" cy="6888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60" name="Google Shape;360;p46"/>
            <p:cNvSpPr/>
            <p:nvPr/>
          </p:nvSpPr>
          <p:spPr>
            <a:xfrm>
              <a:off x="15750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user2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61" name="Google Shape;361;p46"/>
            <p:cNvCxnSpPr/>
            <p:nvPr/>
          </p:nvCxnSpPr>
          <p:spPr>
            <a:xfrm>
              <a:off x="1722150" y="3517650"/>
              <a:ext cx="177900" cy="6222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62" name="Google Shape;362;p46"/>
          <p:cNvGrpSpPr/>
          <p:nvPr/>
        </p:nvGrpSpPr>
        <p:grpSpPr>
          <a:xfrm>
            <a:off x="2706800" y="3484275"/>
            <a:ext cx="1600400" cy="1479150"/>
            <a:chOff x="579400" y="3484275"/>
            <a:chExt cx="1600400" cy="1479150"/>
          </a:xfrm>
        </p:grpSpPr>
        <p:sp>
          <p:nvSpPr>
            <p:cNvPr id="363" name="Google Shape;363;p46"/>
            <p:cNvSpPr/>
            <p:nvPr/>
          </p:nvSpPr>
          <p:spPr>
            <a:xfrm>
              <a:off x="5794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user3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64" name="Google Shape;364;p46"/>
            <p:cNvCxnSpPr/>
            <p:nvPr/>
          </p:nvCxnSpPr>
          <p:spPr>
            <a:xfrm flipH="1">
              <a:off x="921900" y="3484275"/>
              <a:ext cx="177900" cy="6888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65" name="Google Shape;365;p46"/>
            <p:cNvSpPr/>
            <p:nvPr/>
          </p:nvSpPr>
          <p:spPr>
            <a:xfrm>
              <a:off x="15750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user4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66" name="Google Shape;366;p46"/>
            <p:cNvCxnSpPr/>
            <p:nvPr/>
          </p:nvCxnSpPr>
          <p:spPr>
            <a:xfrm>
              <a:off x="1722150" y="3517650"/>
              <a:ext cx="177900" cy="6222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67" name="Google Shape;367;p46"/>
          <p:cNvGrpSpPr/>
          <p:nvPr/>
        </p:nvGrpSpPr>
        <p:grpSpPr>
          <a:xfrm>
            <a:off x="4559125" y="3457350"/>
            <a:ext cx="1600400" cy="1479150"/>
            <a:chOff x="579400" y="3484275"/>
            <a:chExt cx="1600400" cy="1479150"/>
          </a:xfrm>
        </p:grpSpPr>
        <p:sp>
          <p:nvSpPr>
            <p:cNvPr id="368" name="Google Shape;368;p46"/>
            <p:cNvSpPr/>
            <p:nvPr/>
          </p:nvSpPr>
          <p:spPr>
            <a:xfrm>
              <a:off x="5794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user5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69" name="Google Shape;369;p46"/>
            <p:cNvCxnSpPr/>
            <p:nvPr/>
          </p:nvCxnSpPr>
          <p:spPr>
            <a:xfrm flipH="1">
              <a:off x="921900" y="3484275"/>
              <a:ext cx="177900" cy="6888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70" name="Google Shape;370;p46"/>
            <p:cNvSpPr/>
            <p:nvPr/>
          </p:nvSpPr>
          <p:spPr>
            <a:xfrm>
              <a:off x="15750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user6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71" name="Google Shape;371;p46"/>
            <p:cNvCxnSpPr/>
            <p:nvPr/>
          </p:nvCxnSpPr>
          <p:spPr>
            <a:xfrm>
              <a:off x="1722150" y="3517650"/>
              <a:ext cx="177900" cy="6222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72" name="Google Shape;372;p46"/>
          <p:cNvGrpSpPr/>
          <p:nvPr/>
        </p:nvGrpSpPr>
        <p:grpSpPr>
          <a:xfrm>
            <a:off x="6644750" y="3484275"/>
            <a:ext cx="1600400" cy="1479150"/>
            <a:chOff x="579400" y="3484275"/>
            <a:chExt cx="1600400" cy="1479150"/>
          </a:xfrm>
        </p:grpSpPr>
        <p:sp>
          <p:nvSpPr>
            <p:cNvPr id="373" name="Google Shape;373;p46"/>
            <p:cNvSpPr/>
            <p:nvPr/>
          </p:nvSpPr>
          <p:spPr>
            <a:xfrm>
              <a:off x="5794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user7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74" name="Google Shape;374;p46"/>
            <p:cNvCxnSpPr/>
            <p:nvPr/>
          </p:nvCxnSpPr>
          <p:spPr>
            <a:xfrm flipH="1">
              <a:off x="921900" y="3484275"/>
              <a:ext cx="177900" cy="6888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75" name="Google Shape;375;p46"/>
            <p:cNvSpPr/>
            <p:nvPr/>
          </p:nvSpPr>
          <p:spPr>
            <a:xfrm>
              <a:off x="15750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user8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76" name="Google Shape;376;p46"/>
            <p:cNvCxnSpPr/>
            <p:nvPr/>
          </p:nvCxnSpPr>
          <p:spPr>
            <a:xfrm>
              <a:off x="1722150" y="3517650"/>
              <a:ext cx="177900" cy="6222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377" name="Google Shape;377;p46"/>
          <p:cNvCxnSpPr>
            <a:endCxn id="344" idx="0"/>
          </p:cNvCxnSpPr>
          <p:nvPr/>
        </p:nvCxnSpPr>
        <p:spPr>
          <a:xfrm flipH="1">
            <a:off x="4205325" y="973375"/>
            <a:ext cx="5700" cy="433200"/>
          </a:xfrm>
          <a:prstGeom prst="straightConnector1">
            <a:avLst/>
          </a:prstGeom>
          <a:noFill/>
          <a:ln w="28575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8" name="Google Shape;378;p46"/>
          <p:cNvSpPr txBox="1"/>
          <p:nvPr/>
        </p:nvSpPr>
        <p:spPr>
          <a:xfrm>
            <a:off x="5265550" y="1130550"/>
            <a:ext cx="3328200" cy="688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each hashpointer includes total value in its subtree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01821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7"/>
          <p:cNvSpPr txBox="1">
            <a:spLocks noGrp="1"/>
          </p:cNvSpPr>
          <p:nvPr>
            <p:ph type="body" idx="1"/>
          </p:nvPr>
        </p:nvSpPr>
        <p:spPr>
          <a:xfrm>
            <a:off x="457200" y="128900"/>
            <a:ext cx="82296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Checking that you’re represented in the tree</a:t>
            </a:r>
            <a:endParaRPr/>
          </a:p>
        </p:txBody>
      </p:sp>
      <p:sp>
        <p:nvSpPr>
          <p:cNvPr id="384" name="Google Shape;384;p47"/>
          <p:cNvSpPr txBox="1"/>
          <p:nvPr/>
        </p:nvSpPr>
        <p:spPr>
          <a:xfrm>
            <a:off x="3533175" y="14065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5" name="Google Shape;385;p47"/>
          <p:cNvSpPr txBox="1"/>
          <p:nvPr/>
        </p:nvSpPr>
        <p:spPr>
          <a:xfrm>
            <a:off x="1730100" y="22922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6" name="Google Shape;386;p47"/>
          <p:cNvSpPr/>
          <p:nvPr/>
        </p:nvSpPr>
        <p:spPr>
          <a:xfrm>
            <a:off x="2388775" y="1673250"/>
            <a:ext cx="1555475" cy="622200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87" name="Google Shape;387;p47"/>
          <p:cNvSpPr txBox="1"/>
          <p:nvPr/>
        </p:nvSpPr>
        <p:spPr>
          <a:xfrm>
            <a:off x="2834850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8" name="Google Shape;388;p47"/>
          <p:cNvSpPr/>
          <p:nvPr/>
        </p:nvSpPr>
        <p:spPr>
          <a:xfrm flipH="1">
            <a:off x="2785154" y="2535175"/>
            <a:ext cx="748028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89" name="Google Shape;389;p47"/>
          <p:cNvSpPr/>
          <p:nvPr/>
        </p:nvSpPr>
        <p:spPr>
          <a:xfrm>
            <a:off x="3702400" y="4152525"/>
            <a:ext cx="604800" cy="8109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rebuchet MS"/>
                <a:ea typeface="Trebuchet MS"/>
                <a:cs typeface="Trebuchet MS"/>
                <a:sym typeface="Trebuchet MS"/>
              </a:rPr>
              <a:t>your</a:t>
            </a:r>
            <a:endParaRPr sz="10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rebuchet MS"/>
                <a:ea typeface="Trebuchet MS"/>
                <a:cs typeface="Trebuchet MS"/>
                <a:sym typeface="Trebuchet MS"/>
              </a:rPr>
              <a:t>acct</a:t>
            </a:r>
            <a:endParaRPr sz="1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90" name="Google Shape;390;p47"/>
          <p:cNvCxnSpPr/>
          <p:nvPr/>
        </p:nvCxnSpPr>
        <p:spPr>
          <a:xfrm>
            <a:off x="3849550" y="3517650"/>
            <a:ext cx="177900" cy="622200"/>
          </a:xfrm>
          <a:prstGeom prst="straightConnector1">
            <a:avLst/>
          </a:pr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1" name="Google Shape;391;p47"/>
          <p:cNvCxnSpPr>
            <a:endCxn id="384" idx="0"/>
          </p:cNvCxnSpPr>
          <p:nvPr/>
        </p:nvCxnSpPr>
        <p:spPr>
          <a:xfrm flipH="1">
            <a:off x="4205325" y="973375"/>
            <a:ext cx="5700" cy="433200"/>
          </a:xfrm>
          <a:prstGeom prst="straightConnector1">
            <a:avLst/>
          </a:prstGeom>
          <a:noFill/>
          <a:ln w="28575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2" name="Google Shape;392;p47"/>
          <p:cNvSpPr txBox="1"/>
          <p:nvPr/>
        </p:nvSpPr>
        <p:spPr>
          <a:xfrm>
            <a:off x="5681450" y="1016875"/>
            <a:ext cx="2929200" cy="4572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show O(log n) items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39843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Proof of Reserve</a:t>
            </a:r>
            <a:endParaRPr/>
          </a:p>
        </p:txBody>
      </p:sp>
      <p:sp>
        <p:nvSpPr>
          <p:cNvPr id="398" name="Google Shape;398;p48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Prove that you have at least X amount of reserve currency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Prove that customers have at most Y amount deposited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So reserve fraction </a:t>
            </a:r>
            <a:r>
              <a:rPr lang="en"/>
              <a:t>≥</a:t>
            </a:r>
            <a:r>
              <a:rPr lang="en" sz="2600" b="1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"/>
              <a:t>X / 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7880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9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Payment </a:t>
            </a:r>
            <a:r>
              <a:rPr lang="en" dirty="0">
                <a:solidFill>
                  <a:schemeClr val="tx1"/>
                </a:solidFill>
              </a:rPr>
              <a:t>Services</a:t>
            </a:r>
            <a:endParaRPr dirty="0">
              <a:solidFill>
                <a:schemeClr val="tx1"/>
              </a:solidFill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53349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Scenario: merchant accepts BTC</a:t>
            </a:r>
            <a:endParaRPr/>
          </a:p>
        </p:txBody>
      </p:sp>
      <p:sp>
        <p:nvSpPr>
          <p:cNvPr id="409" name="Google Shape;409;p50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customer wants: to pay with Bitcoin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merchant wants: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* to receive dollars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* simple deployment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* low risk (tech risk, security risk, exchange rate risk)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761282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51" descr="Screen Shot 2014-07-29 at 8.26.59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050" y="222025"/>
            <a:ext cx="5223000" cy="463412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415" name="Google Shape;415;p51"/>
          <p:cNvCxnSpPr>
            <a:stCxn id="414" idx="3"/>
          </p:cNvCxnSpPr>
          <p:nvPr/>
        </p:nvCxnSpPr>
        <p:spPr>
          <a:xfrm>
            <a:off x="5642050" y="2539087"/>
            <a:ext cx="963000" cy="1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6" name="Google Shape;416;p51"/>
          <p:cNvSpPr txBox="1"/>
          <p:nvPr/>
        </p:nvSpPr>
        <p:spPr>
          <a:xfrm>
            <a:off x="6605050" y="2185200"/>
            <a:ext cx="19611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HTML for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payment button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88371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2"/>
          <p:cNvSpPr/>
          <p:nvPr/>
        </p:nvSpPr>
        <p:spPr>
          <a:xfrm>
            <a:off x="549100" y="2135850"/>
            <a:ext cx="3372950" cy="2577350"/>
          </a:xfrm>
          <a:custGeom>
            <a:avLst/>
            <a:gdLst/>
            <a:ahLst/>
            <a:cxnLst/>
            <a:rect l="l" t="t" r="r" b="b"/>
            <a:pathLst>
              <a:path w="134918" h="103094" extrusionOk="0">
                <a:moveTo>
                  <a:pt x="0" y="0"/>
                </a:moveTo>
                <a:cubicBezTo>
                  <a:pt x="2764" y="13970"/>
                  <a:pt x="-5902" y="66638"/>
                  <a:pt x="16584" y="83820"/>
                </a:cubicBezTo>
                <a:cubicBezTo>
                  <a:pt x="39070" y="101002"/>
                  <a:pt x="115196" y="99882"/>
                  <a:pt x="134918" y="103094"/>
                </a:cubicBezTo>
              </a:path>
            </a:pathLst>
          </a:custGeom>
          <a:noFill/>
          <a:ln w="38100" cap="flat" cmpd="sng">
            <a:solidFill>
              <a:srgbClr val="274E13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422" name="Google Shape;422;p52"/>
          <p:cNvSpPr txBox="1"/>
          <p:nvPr/>
        </p:nvSpPr>
        <p:spPr>
          <a:xfrm>
            <a:off x="4258188" y="4686300"/>
            <a:ext cx="62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user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23" name="Google Shape;42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7988" y="3816700"/>
            <a:ext cx="948025" cy="94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424" y="906774"/>
            <a:ext cx="1429875" cy="114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73975" y="906775"/>
            <a:ext cx="1143900" cy="11439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52"/>
          <p:cNvSpPr txBox="1"/>
          <p:nvPr/>
        </p:nvSpPr>
        <p:spPr>
          <a:xfrm>
            <a:off x="604013" y="636500"/>
            <a:ext cx="1028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merchant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27" name="Google Shape;427;p52"/>
          <p:cNvSpPr txBox="1"/>
          <p:nvPr/>
        </p:nvSpPr>
        <p:spPr>
          <a:xfrm>
            <a:off x="7331575" y="486375"/>
            <a:ext cx="10287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payment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service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28" name="Google Shape;428;p52"/>
          <p:cNvCxnSpPr/>
          <p:nvPr/>
        </p:nvCxnSpPr>
        <p:spPr>
          <a:xfrm>
            <a:off x="862850" y="2079800"/>
            <a:ext cx="3235200" cy="24396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29" name="Google Shape;429;p52"/>
          <p:cNvSpPr txBox="1"/>
          <p:nvPr/>
        </p:nvSpPr>
        <p:spPr>
          <a:xfrm rot="2208771">
            <a:off x="368504" y="3153548"/>
            <a:ext cx="3735962" cy="45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(1) Pay with BTC button &lt;transID, amount&gt;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30" name="Google Shape;430;p52"/>
          <p:cNvCxnSpPr>
            <a:stCxn id="423" idx="3"/>
          </p:cNvCxnSpPr>
          <p:nvPr/>
        </p:nvCxnSpPr>
        <p:spPr>
          <a:xfrm rot="10800000" flipH="1">
            <a:off x="5046013" y="2046113"/>
            <a:ext cx="2439600" cy="22446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1" name="Google Shape;431;p52"/>
          <p:cNvSpPr txBox="1"/>
          <p:nvPr/>
        </p:nvSpPr>
        <p:spPr>
          <a:xfrm rot="-2596428">
            <a:off x="5053034" y="3153470"/>
            <a:ext cx="2633754" cy="4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(2) clicked &lt;transID, amount&gt;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32" name="Google Shape;432;p52"/>
          <p:cNvCxnSpPr/>
          <p:nvPr/>
        </p:nvCxnSpPr>
        <p:spPr>
          <a:xfrm rot="10800000" flipH="1">
            <a:off x="4834388" y="1514963"/>
            <a:ext cx="2439600" cy="22446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433" name="Google Shape;433;p52"/>
          <p:cNvSpPr txBox="1"/>
          <p:nvPr/>
        </p:nvSpPr>
        <p:spPr>
          <a:xfrm rot="-2596428">
            <a:off x="4684634" y="2342970"/>
            <a:ext cx="2633754" cy="4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(3) payment interaction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34" name="Google Shape;434;p52"/>
          <p:cNvSpPr/>
          <p:nvPr/>
        </p:nvSpPr>
        <p:spPr>
          <a:xfrm>
            <a:off x="1725700" y="1060075"/>
            <a:ext cx="5401250" cy="2667000"/>
          </a:xfrm>
          <a:custGeom>
            <a:avLst/>
            <a:gdLst/>
            <a:ahLst/>
            <a:cxnLst/>
            <a:rect l="l" t="t" r="r" b="b"/>
            <a:pathLst>
              <a:path w="216050" h="106680" extrusionOk="0">
                <a:moveTo>
                  <a:pt x="216050" y="0"/>
                </a:moveTo>
                <a:lnTo>
                  <a:pt x="99508" y="106680"/>
                </a:lnTo>
                <a:lnTo>
                  <a:pt x="0" y="33618"/>
                </a:lnTo>
              </a:path>
            </a:pathLst>
          </a:cu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435" name="Google Shape;435;p52"/>
          <p:cNvSpPr txBox="1"/>
          <p:nvPr/>
        </p:nvSpPr>
        <p:spPr>
          <a:xfrm rot="-2596537">
            <a:off x="4832166" y="2164792"/>
            <a:ext cx="1170226" cy="4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(4) redirect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36" name="Google Shape;436;p52"/>
          <p:cNvSpPr txBox="1"/>
          <p:nvPr/>
        </p:nvSpPr>
        <p:spPr>
          <a:xfrm rot="2160847">
            <a:off x="2528271" y="2544528"/>
            <a:ext cx="1333709" cy="457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(4b) ok so far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37" name="Google Shape;437;p52"/>
          <p:cNvCxnSpPr/>
          <p:nvPr/>
        </p:nvCxnSpPr>
        <p:spPr>
          <a:xfrm flipH="1">
            <a:off x="1848825" y="723900"/>
            <a:ext cx="5255700" cy="447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8" name="Google Shape;438;p52"/>
          <p:cNvSpPr txBox="1"/>
          <p:nvPr/>
        </p:nvSpPr>
        <p:spPr>
          <a:xfrm rot="1447">
            <a:off x="3031474" y="748150"/>
            <a:ext cx="28515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(5) confirm &lt;transID, amount&gt;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39" name="Google Shape;439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675" y="3577315"/>
            <a:ext cx="1028700" cy="1025485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537879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Fully-validating nodes</a:t>
            </a:r>
            <a:endParaRPr i="1"/>
          </a:p>
        </p:txBody>
      </p:sp>
      <p:sp>
        <p:nvSpPr>
          <p:cNvPr id="637" name="Google Shape;637;p5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20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Permanently connected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Store entire block chain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Hear and forward every node/transaction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result</a:t>
            </a:r>
            <a:endParaRPr/>
          </a:p>
        </p:txBody>
      </p:sp>
      <p:sp>
        <p:nvSpPr>
          <p:cNvPr id="445" name="Google Shape;445;p53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customer: pays Bitcoins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merchant: gets dollars, minus a small percentage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payment service: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gets Bitcoins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pays dollars (keeps small percentage)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absorbs risk: security, exchange rate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needs to exchange Bitcoins for dollars, in volume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8727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8609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674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4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Transaction </a:t>
            </a:r>
            <a:r>
              <a:rPr lang="en" dirty="0">
                <a:solidFill>
                  <a:schemeClr val="tx1"/>
                </a:solidFill>
              </a:rPr>
              <a:t>Fees</a:t>
            </a:r>
            <a:endParaRPr dirty="0">
              <a:solidFill>
                <a:schemeClr val="tx1"/>
              </a:solidFill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67134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5"/>
          <p:cNvSpPr txBox="1">
            <a:spLocks noGrp="1"/>
          </p:cNvSpPr>
          <p:nvPr>
            <p:ph type="body" idx="1"/>
          </p:nvPr>
        </p:nvSpPr>
        <p:spPr>
          <a:xfrm>
            <a:off x="542025" y="863975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Recall:  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transaction fee = value of inputs - value of outputs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fee goes to miner who records the transaction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Interesting economics, discussed in later lecture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How are transaction fees set today?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9295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6"/>
          <p:cNvSpPr txBox="1">
            <a:spLocks noGrp="1"/>
          </p:cNvSpPr>
          <p:nvPr>
            <p:ph type="body" idx="1"/>
          </p:nvPr>
        </p:nvSpPr>
        <p:spPr>
          <a:xfrm>
            <a:off x="542025" y="863975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Costs resources for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peers to relay your transaction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miner to record your transaction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Transaction fee compensates for (some of) these costs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Generally, higher fee means transaction will be forwarded and recorded faster.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49730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7"/>
          <p:cNvSpPr txBox="1">
            <a:spLocks noGrp="1"/>
          </p:cNvSpPr>
          <p:nvPr>
            <p:ph type="body" idx="1"/>
          </p:nvPr>
        </p:nvSpPr>
        <p:spPr>
          <a:xfrm>
            <a:off x="542025" y="219625"/>
            <a:ext cx="8229600" cy="43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Current consensus fees: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No fee if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	tx less than 1000 bytes in size,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	all outputs are 0.01 BTC or larger, and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	priority is large enough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Priority = (sum of inputAge*inputValue) / (trans size)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Otherwise fee is 0.0001 BTC per 1000 bytes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Approx transaction size: 148 N</a:t>
            </a:r>
            <a:r>
              <a:rPr lang="en" sz="2400" baseline="-25000"/>
              <a:t>inputs</a:t>
            </a:r>
            <a:r>
              <a:rPr lang="en" sz="2400"/>
              <a:t>+ 34 N</a:t>
            </a:r>
            <a:r>
              <a:rPr lang="en" sz="2400" baseline="-25000"/>
              <a:t>outputs</a:t>
            </a:r>
            <a:r>
              <a:rPr lang="en" sz="2400"/>
              <a:t> + 10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9879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8"/>
          <p:cNvSpPr txBox="1">
            <a:spLocks noGrp="1"/>
          </p:cNvSpPr>
          <p:nvPr>
            <p:ph type="body" idx="1"/>
          </p:nvPr>
        </p:nvSpPr>
        <p:spPr>
          <a:xfrm>
            <a:off x="542025" y="880775"/>
            <a:ext cx="8229600" cy="3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Most miners enforce the consensus fee structure.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If you don’t pay the consensus fee, your transaction will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take longer to be recorded.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Miners prioritize transactions based on fees and the priority formula.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7486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9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Currency </a:t>
            </a:r>
            <a:r>
              <a:rPr lang="en" dirty="0">
                <a:solidFill>
                  <a:schemeClr val="tx1"/>
                </a:solidFill>
              </a:rPr>
              <a:t>Exchange Markets</a:t>
            </a:r>
            <a:endParaRPr dirty="0">
              <a:solidFill>
                <a:schemeClr val="tx1"/>
              </a:solidFill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56310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480;p60" descr="Screen Shot 2014-07-29 at 10.24.08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800" y="457950"/>
            <a:ext cx="6539576" cy="4685549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60"/>
          <p:cNvSpPr txBox="1"/>
          <p:nvPr/>
        </p:nvSpPr>
        <p:spPr>
          <a:xfrm>
            <a:off x="74700" y="49100"/>
            <a:ext cx="3158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http://bitcoincharts.com/markets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89628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5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Tracking the UTXO set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1" name="Google Shape;651;p5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31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b="1">
                <a:solidFill>
                  <a:srgbClr val="0000FF"/>
                </a:solidFill>
              </a:rPr>
              <a:t>U</a:t>
            </a:r>
            <a:r>
              <a:rPr lang="en"/>
              <a:t>nspent </a:t>
            </a:r>
            <a:r>
              <a:rPr lang="en" b="1">
                <a:solidFill>
                  <a:srgbClr val="0000FF"/>
                </a:solidFill>
              </a:rPr>
              <a:t>T</a:t>
            </a:r>
            <a:r>
              <a:rPr lang="en"/>
              <a:t>ransaction </a:t>
            </a:r>
            <a:r>
              <a:rPr lang="en" b="1">
                <a:solidFill>
                  <a:srgbClr val="0000FF"/>
                </a:solidFill>
              </a:rPr>
              <a:t>O</a:t>
            </a:r>
            <a:r>
              <a:rPr lang="en"/>
              <a:t>utput 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Everything else can be stored on disk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Currently ~12 M UTXOs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Out of 44 M transactions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Can easily fit into RAM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61" descr="Screen Shot 2014-07-29 at 10.31.54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25" y="343487"/>
            <a:ext cx="8663850" cy="4456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613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Google Shape;49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228600"/>
            <a:ext cx="7052975" cy="46934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4216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market dynamics</a:t>
            </a:r>
            <a:endParaRPr/>
          </a:p>
        </p:txBody>
      </p:sp>
      <p:sp>
        <p:nvSpPr>
          <p:cNvPr id="497" name="Google Shape;497;p63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market matches buyer and seller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large, liquid market reaches a consensus price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price set by supply (of BTC) and demand (for BTC)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6752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Supply of Bitcoins</a:t>
            </a:r>
            <a:endParaRPr/>
          </a:p>
        </p:txBody>
      </p:sp>
      <p:sp>
        <p:nvSpPr>
          <p:cNvPr id="503" name="Google Shape;503;p64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supply = coins in circulation (+ demand deposits?)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coins in circulation: fixed number, currently ~13.1 million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When to include demand deposits?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When they can actually be sold in the market.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5007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Demand for Bitcoins</a:t>
            </a:r>
            <a:endParaRPr/>
          </a:p>
        </p:txBody>
      </p:sp>
      <p:sp>
        <p:nvSpPr>
          <p:cNvPr id="509" name="Google Shape;509;p65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BTC demanded to mediate fiat-currency transactions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Alice buys BTC for $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Alice sends BTC to Bob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Bob sells BTC for $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BTC demanded as an investment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if the market thinks demand will go up in future</a:t>
            </a:r>
            <a:endParaRPr sz="2400"/>
          </a:p>
        </p:txBody>
      </p:sp>
      <p:sp>
        <p:nvSpPr>
          <p:cNvPr id="510" name="Google Shape;510;p65"/>
          <p:cNvSpPr/>
          <p:nvPr/>
        </p:nvSpPr>
        <p:spPr>
          <a:xfrm>
            <a:off x="4513325" y="1809600"/>
            <a:ext cx="256200" cy="1290900"/>
          </a:xfrm>
          <a:prstGeom prst="righ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65"/>
          <p:cNvSpPr txBox="1"/>
          <p:nvPr/>
        </p:nvSpPr>
        <p:spPr>
          <a:xfrm>
            <a:off x="4769525" y="222645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  <a:latin typeface="Trebuchet MS"/>
                <a:ea typeface="Trebuchet MS"/>
                <a:cs typeface="Trebuchet MS"/>
                <a:sym typeface="Trebuchet MS"/>
              </a:rPr>
              <a:t>BTC “out of circulation” during this time</a:t>
            </a:r>
            <a:endParaRPr>
              <a:solidFill>
                <a:srgbClr val="66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70488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6"/>
          <p:cNvSpPr txBox="1">
            <a:spLocks noGrp="1"/>
          </p:cNvSpPr>
          <p:nvPr>
            <p:ph type="body" idx="1"/>
          </p:nvPr>
        </p:nvSpPr>
        <p:spPr>
          <a:xfrm>
            <a:off x="553225" y="465200"/>
            <a:ext cx="8229600" cy="24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Simple model of transaction-demand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 = total transaction value mediated via BTC ($ / sec)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D = duration that BTC is needed by a transaction (sec)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 = supply of BTC </a:t>
            </a:r>
            <a:r>
              <a:rPr lang="en" sz="1800"/>
              <a:t>(not including BTC held as long-term investments)</a:t>
            </a:r>
            <a:endParaRPr sz="2400"/>
          </a:p>
        </p:txBody>
      </p:sp>
      <p:grpSp>
        <p:nvGrpSpPr>
          <p:cNvPr id="517" name="Google Shape;517;p66"/>
          <p:cNvGrpSpPr/>
          <p:nvPr/>
        </p:nvGrpSpPr>
        <p:grpSpPr>
          <a:xfrm>
            <a:off x="597500" y="3842100"/>
            <a:ext cx="4624750" cy="672300"/>
            <a:chOff x="597500" y="3842100"/>
            <a:chExt cx="4624750" cy="672300"/>
          </a:xfrm>
        </p:grpSpPr>
        <p:sp>
          <p:nvSpPr>
            <p:cNvPr id="518" name="Google Shape;518;p66"/>
            <p:cNvSpPr/>
            <p:nvPr/>
          </p:nvSpPr>
          <p:spPr>
            <a:xfrm>
              <a:off x="597500" y="3922200"/>
              <a:ext cx="3286200" cy="512100"/>
            </a:xfrm>
            <a:prstGeom prst="rect">
              <a:avLst/>
            </a:prstGeom>
            <a:solidFill>
              <a:srgbClr val="FFF2CC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9" name="Google Shape;519;p66"/>
            <p:cNvGrpSpPr/>
            <p:nvPr/>
          </p:nvGrpSpPr>
          <p:grpSpPr>
            <a:xfrm>
              <a:off x="605250" y="3842100"/>
              <a:ext cx="4617000" cy="672300"/>
              <a:chOff x="1443450" y="4030425"/>
              <a:chExt cx="4617000" cy="672300"/>
            </a:xfrm>
          </p:grpSpPr>
          <p:sp>
            <p:nvSpPr>
              <p:cNvPr id="520" name="Google Shape;520;p66"/>
              <p:cNvSpPr txBox="1"/>
              <p:nvPr/>
            </p:nvSpPr>
            <p:spPr>
              <a:xfrm>
                <a:off x="1443450" y="4030425"/>
                <a:ext cx="341400" cy="67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T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P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cxnSp>
            <p:nvCxnSpPr>
              <p:cNvPr id="521" name="Google Shape;521;p66"/>
              <p:cNvCxnSpPr/>
              <p:nvPr/>
            </p:nvCxnSpPr>
            <p:spPr>
              <a:xfrm>
                <a:off x="1443450" y="4366575"/>
                <a:ext cx="341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22" name="Google Shape;522;p66"/>
              <p:cNvSpPr txBox="1"/>
              <p:nvPr/>
            </p:nvSpPr>
            <p:spPr>
              <a:xfrm>
                <a:off x="1784850" y="4170675"/>
                <a:ext cx="4275600" cy="39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Bitcoins needed per second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grpSp>
        <p:nvGrpSpPr>
          <p:cNvPr id="523" name="Google Shape;523;p66"/>
          <p:cNvGrpSpPr/>
          <p:nvPr/>
        </p:nvGrpSpPr>
        <p:grpSpPr>
          <a:xfrm>
            <a:off x="586850" y="3109800"/>
            <a:ext cx="4635400" cy="672300"/>
            <a:chOff x="586850" y="3109800"/>
            <a:chExt cx="4635400" cy="672300"/>
          </a:xfrm>
        </p:grpSpPr>
        <p:sp>
          <p:nvSpPr>
            <p:cNvPr id="524" name="Google Shape;524;p66"/>
            <p:cNvSpPr/>
            <p:nvPr/>
          </p:nvSpPr>
          <p:spPr>
            <a:xfrm>
              <a:off x="586850" y="3218000"/>
              <a:ext cx="4353300" cy="512100"/>
            </a:xfrm>
            <a:prstGeom prst="rect">
              <a:avLst/>
            </a:prstGeom>
            <a:solidFill>
              <a:srgbClr val="FFF2CC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5" name="Google Shape;525;p66"/>
            <p:cNvGrpSpPr/>
            <p:nvPr/>
          </p:nvGrpSpPr>
          <p:grpSpPr>
            <a:xfrm>
              <a:off x="605250" y="3109800"/>
              <a:ext cx="4617000" cy="672300"/>
              <a:chOff x="1443450" y="3338400"/>
              <a:chExt cx="4617000" cy="672300"/>
            </a:xfrm>
          </p:grpSpPr>
          <p:sp>
            <p:nvSpPr>
              <p:cNvPr id="526" name="Google Shape;526;p66"/>
              <p:cNvSpPr txBox="1"/>
              <p:nvPr/>
            </p:nvSpPr>
            <p:spPr>
              <a:xfrm>
                <a:off x="1443450" y="3338400"/>
                <a:ext cx="341400" cy="67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S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D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cxnSp>
            <p:nvCxnSpPr>
              <p:cNvPr id="527" name="Google Shape;527;p66"/>
              <p:cNvCxnSpPr/>
              <p:nvPr/>
            </p:nvCxnSpPr>
            <p:spPr>
              <a:xfrm>
                <a:off x="1443450" y="3674550"/>
                <a:ext cx="341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28" name="Google Shape;528;p66"/>
              <p:cNvSpPr txBox="1"/>
              <p:nvPr/>
            </p:nvSpPr>
            <p:spPr>
              <a:xfrm>
                <a:off x="1784850" y="3478650"/>
                <a:ext cx="4275600" cy="39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Bitcoins become available per second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grpSp>
        <p:nvGrpSpPr>
          <p:cNvPr id="529" name="Google Shape;529;p66"/>
          <p:cNvGrpSpPr/>
          <p:nvPr/>
        </p:nvGrpSpPr>
        <p:grpSpPr>
          <a:xfrm>
            <a:off x="6167125" y="3362850"/>
            <a:ext cx="1621850" cy="1237800"/>
            <a:chOff x="6167125" y="3362850"/>
            <a:chExt cx="1621850" cy="1237800"/>
          </a:xfrm>
        </p:grpSpPr>
        <p:sp>
          <p:nvSpPr>
            <p:cNvPr id="530" name="Google Shape;530;p66"/>
            <p:cNvSpPr/>
            <p:nvPr/>
          </p:nvSpPr>
          <p:spPr>
            <a:xfrm>
              <a:off x="6167125" y="3362850"/>
              <a:ext cx="1621800" cy="1237800"/>
            </a:xfrm>
            <a:prstGeom prst="rect">
              <a:avLst/>
            </a:prstGeom>
            <a:solidFill>
              <a:srgbClr val="FFE59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66"/>
            <p:cNvSpPr txBox="1"/>
            <p:nvPr/>
          </p:nvSpPr>
          <p:spPr>
            <a:xfrm>
              <a:off x="6284475" y="3384175"/>
              <a:ext cx="1504500" cy="38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Trebuchet MS"/>
                  <a:ea typeface="Trebuchet MS"/>
                  <a:cs typeface="Trebuchet MS"/>
                  <a:sym typeface="Trebuchet MS"/>
                </a:rPr>
                <a:t>Equilibrium:</a:t>
              </a: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Trebuchet MS"/>
                  <a:ea typeface="Trebuchet MS"/>
                  <a:cs typeface="Trebuchet MS"/>
                  <a:sym typeface="Trebuchet MS"/>
                </a:rPr>
                <a:t>P = </a:t>
              </a: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532" name="Google Shape;532;p66"/>
            <p:cNvSpPr txBox="1"/>
            <p:nvPr/>
          </p:nvSpPr>
          <p:spPr>
            <a:xfrm>
              <a:off x="6724950" y="3821700"/>
              <a:ext cx="519900" cy="38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Trebuchet MS"/>
                  <a:ea typeface="Trebuchet MS"/>
                  <a:cs typeface="Trebuchet MS"/>
                  <a:sym typeface="Trebuchet MS"/>
                </a:rPr>
                <a:t>TD</a:t>
              </a: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533" name="Google Shape;533;p66"/>
            <p:cNvSpPr txBox="1"/>
            <p:nvPr/>
          </p:nvSpPr>
          <p:spPr>
            <a:xfrm>
              <a:off x="6811800" y="4129500"/>
              <a:ext cx="346200" cy="38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Trebuchet MS"/>
                  <a:ea typeface="Trebuchet MS"/>
                  <a:cs typeface="Trebuchet MS"/>
                  <a:sym typeface="Trebuchet MS"/>
                </a:rPr>
                <a:t>S</a:t>
              </a: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534" name="Google Shape;534;p66"/>
            <p:cNvCxnSpPr/>
            <p:nvPr/>
          </p:nvCxnSpPr>
          <p:spPr>
            <a:xfrm>
              <a:off x="6787500" y="4205700"/>
              <a:ext cx="394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78770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Thin/SPV clients (not fully-validating)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7" name="Google Shape;657;p5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48400" cy="3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Idea: don’t store everything</a:t>
            </a:r>
            <a:endParaRPr/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Store block headers only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rebuchet MS"/>
              <a:buChar char="●"/>
            </a:pPr>
            <a:r>
              <a:rPr lang="en"/>
              <a:t>Request transactions as needed</a:t>
            </a:r>
            <a:endParaRPr/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To verify incoming payment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Trust fully-validating nodes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1000x cost savings! (20 GB-23MB)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59"/>
          <p:cNvSpPr txBox="1">
            <a:spLocks noGrp="1"/>
          </p:cNvSpPr>
          <p:nvPr>
            <p:ph type="subTitle" idx="1"/>
          </p:nvPr>
        </p:nvSpPr>
        <p:spPr>
          <a:xfrm>
            <a:off x="685800" y="1690471"/>
            <a:ext cx="7772400" cy="17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 smtClean="0"/>
              <a:t>Limitations </a:t>
            </a:r>
            <a:r>
              <a:rPr lang="en" dirty="0"/>
              <a:t>&amp; improvements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30011</TotalTime>
  <Words>1485</Words>
  <Application>Microsoft Office PowerPoint</Application>
  <PresentationFormat>On-screen Show (16:9)</PresentationFormat>
  <Paragraphs>456</Paragraphs>
  <Slides>75</Slides>
  <Notes>70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1" baseType="lpstr">
      <vt:lpstr>Arial</vt:lpstr>
      <vt:lpstr>Courier New</vt:lpstr>
      <vt:lpstr>Times New Roman</vt:lpstr>
      <vt:lpstr>Trebuchet MS</vt:lpstr>
      <vt:lpstr>Verdana</vt:lpstr>
      <vt:lpstr>Simple Light</vt:lpstr>
      <vt:lpstr>PowerPoint Presentation</vt:lpstr>
      <vt:lpstr>Bitcoin P2P network</vt:lpstr>
      <vt:lpstr>Race conditions</vt:lpstr>
      <vt:lpstr>Block propagation nearly identical</vt:lpstr>
      <vt:lpstr>How big is the network?</vt:lpstr>
      <vt:lpstr>Fully-validating nodes</vt:lpstr>
      <vt:lpstr>Tracking the UTXO set</vt:lpstr>
      <vt:lpstr>Thin/SPV clients (not fully-validating)</vt:lpstr>
      <vt:lpstr>PowerPoint Presentation</vt:lpstr>
      <vt:lpstr>Hard-coded limits in Bitcoin</vt:lpstr>
      <vt:lpstr>Throughput limits in Bitcoin</vt:lpstr>
      <vt:lpstr>Cryptographic limits in Bitcoin</vt:lpstr>
      <vt:lpstr>“Hard-forking” changes to Bitcoin</vt:lpstr>
      <vt:lpstr>Soft forks</vt:lpstr>
      <vt:lpstr>PowerPoint Presentation</vt:lpstr>
      <vt:lpstr>CS-482: Introduction to Blockchain and CryptoCurrency</vt:lpstr>
      <vt:lpstr>PowerPoint Presentation</vt:lpstr>
      <vt:lpstr>PowerPoint Presentation</vt:lpstr>
      <vt:lpstr>PowerPoint Presentation</vt:lpstr>
      <vt:lpstr>Goals</vt:lpstr>
      <vt:lpstr>PowerPoint Presentation</vt:lpstr>
      <vt:lpstr>Wallet software</vt:lpstr>
      <vt:lpstr>Encoding addresses</vt:lpstr>
      <vt:lpstr>PowerPoint Presentation</vt:lpstr>
      <vt:lpstr>Hot storage</vt:lpstr>
      <vt:lpstr>Hot storage</vt:lpstr>
      <vt:lpstr>Hot storage</vt:lpstr>
      <vt:lpstr>PowerPoint Presentation</vt:lpstr>
      <vt:lpstr>PowerPoint Presentation</vt:lpstr>
      <vt:lpstr>PowerPoint Presentation</vt:lpstr>
      <vt:lpstr>PowerPoint Presentation</vt:lpstr>
      <vt:lpstr>How to store cold info</vt:lpstr>
      <vt:lpstr>PowerPoint Presentation</vt:lpstr>
      <vt:lpstr>Secret sharing</vt:lpstr>
      <vt:lpstr>Multi-sig</vt:lpstr>
      <vt:lpstr>Example</vt:lpstr>
      <vt:lpstr>PowerPoint Presentation</vt:lpstr>
      <vt:lpstr>Online wallet</vt:lpstr>
      <vt:lpstr>Online wallet tradeoffs</vt:lpstr>
      <vt:lpstr>Bank-like services</vt:lpstr>
      <vt:lpstr>Bitcoin Exchanges</vt:lpstr>
      <vt:lpstr>PowerPoint Presentation</vt:lpstr>
      <vt:lpstr>PowerPoint Presentation</vt:lpstr>
      <vt:lpstr>What happens when you buy BTC</vt:lpstr>
      <vt:lpstr>Exchanges: Pros and Cons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Bank Regulation</vt:lpstr>
      <vt:lpstr>Proof of Reserve</vt:lpstr>
      <vt:lpstr>PowerPoint Presentation</vt:lpstr>
      <vt:lpstr>PowerPoint Presentation</vt:lpstr>
      <vt:lpstr>Proof of Reserve</vt:lpstr>
      <vt:lpstr>PowerPoint Presentation</vt:lpstr>
      <vt:lpstr>Scenario: merchant accepts BTC</vt:lpstr>
      <vt:lpstr>PowerPoint Presentation</vt:lpstr>
      <vt:lpstr>PowerPoint Presentation</vt:lpstr>
      <vt:lpstr>End result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Basic market dynamics</vt:lpstr>
      <vt:lpstr>Supply of Bitcoins</vt:lpstr>
      <vt:lpstr>Demand for Bitcoins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CS-482: Introduction to BlockChain and CryptoCurrency</dc:title>
  <dc:creator>shahbaz defender</dc:creator>
  <cp:lastModifiedBy>Microsoft account</cp:lastModifiedBy>
  <cp:revision>14</cp:revision>
  <dcterms:modified xsi:type="dcterms:W3CDTF">2023-03-05T11:53:51Z</dcterms:modified>
</cp:coreProperties>
</file>